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22" r:id="rId3"/>
    <p:sldId id="357" r:id="rId4"/>
    <p:sldId id="257" r:id="rId5"/>
    <p:sldId id="295" r:id="rId6"/>
    <p:sldId id="297" r:id="rId7"/>
    <p:sldId id="325" r:id="rId8"/>
    <p:sldId id="298" r:id="rId9"/>
    <p:sldId id="299" r:id="rId10"/>
    <p:sldId id="302" r:id="rId11"/>
    <p:sldId id="323" r:id="rId12"/>
    <p:sldId id="358" r:id="rId13"/>
    <p:sldId id="359" r:id="rId14"/>
    <p:sldId id="296" r:id="rId15"/>
    <p:sldId id="304" r:id="rId16"/>
    <p:sldId id="324" r:id="rId17"/>
    <p:sldId id="326" r:id="rId18"/>
    <p:sldId id="303" r:id="rId19"/>
    <p:sldId id="333" r:id="rId20"/>
    <p:sldId id="337" r:id="rId21"/>
    <p:sldId id="335" r:id="rId22"/>
    <p:sldId id="336" r:id="rId23"/>
    <p:sldId id="338" r:id="rId24"/>
    <p:sldId id="339" r:id="rId25"/>
    <p:sldId id="340" r:id="rId26"/>
    <p:sldId id="341" r:id="rId27"/>
    <p:sldId id="342" r:id="rId28"/>
    <p:sldId id="343" r:id="rId29"/>
    <p:sldId id="344" r:id="rId30"/>
    <p:sldId id="360" r:id="rId31"/>
    <p:sldId id="361" r:id="rId32"/>
    <p:sldId id="362" r:id="rId33"/>
    <p:sldId id="363" r:id="rId34"/>
    <p:sldId id="364" r:id="rId35"/>
    <p:sldId id="365" r:id="rId36"/>
    <p:sldId id="368" r:id="rId37"/>
    <p:sldId id="366" r:id="rId38"/>
    <p:sldId id="367" r:id="rId39"/>
    <p:sldId id="345" r:id="rId40"/>
    <p:sldId id="347" r:id="rId41"/>
    <p:sldId id="350" r:id="rId42"/>
    <p:sldId id="354" r:id="rId43"/>
    <p:sldId id="351" r:id="rId44"/>
    <p:sldId id="356" r:id="rId45"/>
    <p:sldId id="346" r:id="rId46"/>
    <p:sldId id="355" r:id="rId47"/>
    <p:sldId id="348" r:id="rId48"/>
    <p:sldId id="349" r:id="rId49"/>
    <p:sldId id="352" r:id="rId50"/>
    <p:sldId id="353" r:id="rId51"/>
    <p:sldId id="332" r:id="rId52"/>
    <p:sldId id="294" r:id="rId5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14" autoAdjust="0"/>
  </p:normalViewPr>
  <p:slideViewPr>
    <p:cSldViewPr snapToGrid="0" snapToObjects="1">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77D17-FFA8-4E41-8F27-7AFF38AD8708}" type="datetimeFigureOut">
              <a:rPr lang="de-DE" smtClean="0"/>
              <a:t>18.05.2015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03045-5CFC-5147-80FF-A93283A6A0A1}" type="slidenum">
              <a:rPr lang="de-DE" smtClean="0"/>
              <a:t>‹#›</a:t>
            </a:fld>
            <a:endParaRPr lang="de-DE"/>
          </a:p>
        </p:txBody>
      </p:sp>
    </p:spTree>
    <p:extLst>
      <p:ext uri="{BB962C8B-B14F-4D97-AF65-F5344CB8AC3E}">
        <p14:creationId xmlns:p14="http://schemas.microsoft.com/office/powerpoint/2010/main" val="1885982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The 2012 Human Development Report, however, warns that if </a:t>
            </a:r>
            <a:r>
              <a:rPr lang="en-GB" sz="1200" b="1" i="1" kern="1200" dirty="0" smtClean="0">
                <a:solidFill>
                  <a:schemeClr val="tx1"/>
                </a:solidFill>
                <a:effectLst/>
                <a:latin typeface="+mn-lt"/>
                <a:ea typeface="+mn-ea"/>
                <a:cs typeface="+mn-cs"/>
              </a:rPr>
              <a:t>environmental degradation</a:t>
            </a:r>
            <a:r>
              <a:rPr lang="en-GB" sz="1200" kern="1200" dirty="0" smtClean="0">
                <a:solidFill>
                  <a:schemeClr val="tx1"/>
                </a:solidFill>
                <a:effectLst/>
                <a:latin typeface="+mn-lt"/>
                <a:ea typeface="+mn-ea"/>
                <a:cs typeface="+mn-cs"/>
              </a:rPr>
              <a:t> continues at the current rate, these gains in poverty reduction will be entirely turned back, pulling over </a:t>
            </a:r>
            <a:r>
              <a:rPr lang="en-GB" sz="1200" b="1" i="1" kern="1200" dirty="0" smtClean="0">
                <a:solidFill>
                  <a:schemeClr val="tx1"/>
                </a:solidFill>
                <a:effectLst/>
                <a:latin typeface="+mn-lt"/>
                <a:ea typeface="+mn-ea"/>
                <a:cs typeface="+mn-cs"/>
              </a:rPr>
              <a:t>3 billion people</a:t>
            </a:r>
            <a:r>
              <a:rPr lang="en-GB" sz="1200" kern="1200" dirty="0" smtClean="0">
                <a:solidFill>
                  <a:schemeClr val="tx1"/>
                </a:solidFill>
                <a:effectLst/>
                <a:latin typeface="+mn-lt"/>
                <a:ea typeface="+mn-ea"/>
                <a:cs typeface="+mn-cs"/>
              </a:rPr>
              <a:t> back into extreme poverty. And women will still be the majority of these 3 billion.</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current economic system creates greater inequities.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There are more billionaires then ever both in the North as in the South. The 100 richest people in the world added 240 billion dollars to their wealth in 2012.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While the wealthy consume more natural resources and are responsible for increasing levels of environmental damage, the poor are suffering from degradation of their agricultural land, forests, water supplies and biodiversity, and alteration of natural weather cycles due to climate change.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9FF8CF8-16E8-B840-AD1F-E8B35F7BAB1B}" type="slidenum">
              <a:rPr lang="de-DE" smtClean="0"/>
              <a:t>2</a:t>
            </a:fld>
            <a:endParaRPr lang="de-DE" dirty="0"/>
          </a:p>
        </p:txBody>
      </p:sp>
    </p:spTree>
    <p:extLst>
      <p:ext uri="{BB962C8B-B14F-4D97-AF65-F5344CB8AC3E}">
        <p14:creationId xmlns:p14="http://schemas.microsoft.com/office/powerpoint/2010/main" val="55621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vertical column represents the income of one quintile of one country. Here, the tallest block in the back corner reflects the income of the richest quintile of the population of Luxembourg, while the column that is barely discernible in the nearest left-hand corner represents the income of the poorest quintile of the population of the Democratic Republic of Congo. In simplifying the message,</a:t>
            </a:r>
            <a:r>
              <a:rPr lang="en-US" sz="1200" kern="1200" baseline="0" dirty="0" smtClean="0">
                <a:solidFill>
                  <a:schemeClr val="tx1"/>
                </a:solidFill>
                <a:latin typeface="+mn-lt"/>
                <a:ea typeface="+mn-ea"/>
                <a:cs typeface="+mn-cs"/>
              </a:rPr>
              <a:t> one can see that the richest quintile of the population of the richest country has 100 000 times the income of the poorest group in the poorest country.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figure is based </a:t>
            </a:r>
            <a:r>
              <a:rPr lang="en-US" sz="1200" kern="1200" smtClean="0">
                <a:solidFill>
                  <a:schemeClr val="tx1"/>
                </a:solidFill>
                <a:latin typeface="+mn-lt"/>
                <a:ea typeface="+mn-ea"/>
                <a:cs typeface="+mn-cs"/>
              </a:rPr>
              <a:t>on  </a:t>
            </a:r>
            <a:r>
              <a:rPr lang="en-US" sz="1200" kern="1200" dirty="0" smtClean="0">
                <a:solidFill>
                  <a:schemeClr val="tx1"/>
                </a:solidFill>
                <a:latin typeface="+mn-lt"/>
                <a:ea typeface="+mn-ea"/>
                <a:cs typeface="+mn-cs"/>
              </a:rPr>
              <a:t>data for 135 countries as of 2007 using constant 2000 U.S. dollars.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Source:</a:t>
            </a:r>
            <a:r>
              <a:rPr lang="en-US" sz="1200" kern="1200" baseline="0" dirty="0" smtClean="0">
                <a:solidFill>
                  <a:schemeClr val="tx1"/>
                </a:solidFill>
                <a:latin typeface="+mn-lt"/>
                <a:ea typeface="+mn-ea"/>
                <a:cs typeface="+mn-cs"/>
              </a:rPr>
              <a:t> </a:t>
            </a:r>
            <a:r>
              <a:rPr lang="en-US" sz="1200" dirty="0" smtClean="0">
                <a:solidFill>
                  <a:srgbClr val="217C51"/>
                </a:solidFill>
              </a:rPr>
              <a:t>Isabel  Ortiz and Matthew Cummins. 2011. Beyond the Bottom Billion, </a:t>
            </a:r>
            <a:r>
              <a:rPr lang="en-US" sz="1200" i="1" dirty="0" smtClean="0">
                <a:solidFill>
                  <a:srgbClr val="217C51"/>
                </a:solidFill>
              </a:rPr>
              <a:t>Global Inequality. </a:t>
            </a:r>
            <a:r>
              <a:rPr lang="en-US" sz="1200" dirty="0" smtClean="0">
                <a:solidFill>
                  <a:srgbClr val="217C51"/>
                </a:solidFill>
              </a:rPr>
              <a:t>UNICEF. www.unicef.org/socialpolicy/index_58230.html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9F82738-7DCB-B64C-816E-6315B843EA10}"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Women</a:t>
            </a:r>
            <a:r>
              <a:rPr lang="de-DE" baseline="0" dirty="0" smtClean="0"/>
              <a:t> in Turkey </a:t>
            </a:r>
            <a:r>
              <a:rPr lang="de-DE" baseline="0" dirty="0" err="1" smtClean="0"/>
              <a:t>work</a:t>
            </a:r>
            <a:r>
              <a:rPr lang="de-DE" baseline="0" dirty="0" smtClean="0"/>
              <a:t> 22% </a:t>
            </a:r>
            <a:r>
              <a:rPr lang="de-DE" baseline="0" dirty="0" err="1" smtClean="0"/>
              <a:t>more</a:t>
            </a:r>
            <a:r>
              <a:rPr lang="de-DE" baseline="0" dirty="0" smtClean="0"/>
              <a:t> </a:t>
            </a:r>
            <a:r>
              <a:rPr lang="de-DE" baseline="0" dirty="0" err="1" smtClean="0"/>
              <a:t>hours</a:t>
            </a:r>
            <a:r>
              <a:rPr lang="de-DE" baseline="0" dirty="0" smtClean="0"/>
              <a:t> </a:t>
            </a:r>
            <a:r>
              <a:rPr lang="de-DE" baseline="0" dirty="0" err="1" smtClean="0"/>
              <a:t>than</a:t>
            </a:r>
            <a:r>
              <a:rPr lang="de-DE" baseline="0" dirty="0" smtClean="0"/>
              <a:t> </a:t>
            </a:r>
            <a:r>
              <a:rPr lang="de-DE" baseline="0" dirty="0" err="1" smtClean="0"/>
              <a:t>men</a:t>
            </a:r>
            <a:endParaRPr lang="de-DE" baseline="0" dirty="0" smtClean="0"/>
          </a:p>
          <a:p>
            <a:endParaRPr lang="de-DE" baseline="0" dirty="0" smtClean="0"/>
          </a:p>
          <a:p>
            <a:r>
              <a:rPr lang="de-DE" baseline="0" dirty="0" err="1" smtClean="0"/>
              <a:t>Married</a:t>
            </a:r>
            <a:r>
              <a:rPr lang="de-DE" baseline="0" dirty="0" smtClean="0"/>
              <a:t> </a:t>
            </a:r>
            <a:r>
              <a:rPr lang="de-DE" baseline="0" dirty="0" err="1" smtClean="0"/>
              <a:t>women</a:t>
            </a:r>
            <a:r>
              <a:rPr lang="de-DE" baseline="0" dirty="0" smtClean="0"/>
              <a:t> </a:t>
            </a:r>
            <a:r>
              <a:rPr lang="de-DE" baseline="0" dirty="0" err="1" smtClean="0"/>
              <a:t>with</a:t>
            </a:r>
            <a:r>
              <a:rPr lang="de-DE" baseline="0" dirty="0" smtClean="0"/>
              <a:t> </a:t>
            </a:r>
            <a:r>
              <a:rPr lang="de-DE" baseline="0" dirty="0" err="1" smtClean="0"/>
              <a:t>university</a:t>
            </a:r>
            <a:r>
              <a:rPr lang="de-DE" baseline="0" dirty="0" smtClean="0"/>
              <a:t> </a:t>
            </a:r>
            <a:r>
              <a:rPr lang="de-DE" baseline="0" dirty="0" err="1" smtClean="0"/>
              <a:t>level</a:t>
            </a:r>
            <a:r>
              <a:rPr lang="de-DE" baseline="0" dirty="0" smtClean="0"/>
              <a:t> – 10%  - </a:t>
            </a:r>
            <a:r>
              <a:rPr lang="de-DE" baseline="0" dirty="0" err="1" smtClean="0"/>
              <a:t>are</a:t>
            </a:r>
            <a:r>
              <a:rPr lang="de-DE" baseline="0" dirty="0" smtClean="0"/>
              <a:t> </a:t>
            </a:r>
            <a:r>
              <a:rPr lang="de-DE" baseline="0" dirty="0" err="1" smtClean="0"/>
              <a:t>above</a:t>
            </a:r>
            <a:r>
              <a:rPr lang="de-DE" baseline="0" dirty="0" smtClean="0"/>
              <a:t> 70% in </a:t>
            </a:r>
            <a:r>
              <a:rPr lang="de-DE" baseline="0" dirty="0" err="1" smtClean="0"/>
              <a:t>the</a:t>
            </a:r>
            <a:r>
              <a:rPr lang="de-DE" baseline="0" dirty="0" smtClean="0"/>
              <a:t> </a:t>
            </a:r>
            <a:r>
              <a:rPr lang="de-DE" baseline="0" dirty="0" err="1" smtClean="0"/>
              <a:t>labor</a:t>
            </a:r>
            <a:r>
              <a:rPr lang="de-DE" baseline="0" dirty="0" smtClean="0"/>
              <a:t> </a:t>
            </a:r>
            <a:r>
              <a:rPr lang="de-DE" baseline="0" dirty="0" err="1" smtClean="0"/>
              <a:t>market</a:t>
            </a:r>
            <a:endParaRPr lang="de-DE" baseline="0" dirty="0" smtClean="0"/>
          </a:p>
          <a:p>
            <a:endParaRPr lang="de-DE" baseline="0" dirty="0" smtClean="0"/>
          </a:p>
          <a:p>
            <a:r>
              <a:rPr lang="de-DE" baseline="0" dirty="0" err="1" smtClean="0"/>
              <a:t>Unmaried</a:t>
            </a:r>
            <a:r>
              <a:rPr lang="de-DE" baseline="0" dirty="0" smtClean="0"/>
              <a:t> </a:t>
            </a:r>
            <a:r>
              <a:rPr lang="de-DE" baseline="0" dirty="0" err="1" smtClean="0"/>
              <a:t>women</a:t>
            </a:r>
            <a:r>
              <a:rPr lang="de-DE" baseline="0" dirty="0" smtClean="0"/>
              <a:t>, 50% </a:t>
            </a:r>
            <a:r>
              <a:rPr lang="de-DE" baseline="0" dirty="0" err="1" smtClean="0"/>
              <a:t>of</a:t>
            </a:r>
            <a:r>
              <a:rPr lang="de-DE" baseline="0" dirty="0" smtClean="0"/>
              <a:t> all </a:t>
            </a:r>
            <a:r>
              <a:rPr lang="de-DE" baseline="0" dirty="0" err="1" smtClean="0"/>
              <a:t>qualifications</a:t>
            </a:r>
            <a:r>
              <a:rPr lang="de-DE" baseline="0" dirty="0" smtClean="0"/>
              <a:t> . </a:t>
            </a:r>
            <a:r>
              <a:rPr lang="de-DE" baseline="0" dirty="0" err="1" smtClean="0"/>
              <a:t>are</a:t>
            </a:r>
            <a:r>
              <a:rPr lang="de-DE" baseline="0" dirty="0" smtClean="0"/>
              <a:t> in </a:t>
            </a:r>
            <a:r>
              <a:rPr lang="de-DE" baseline="0" dirty="0" err="1" smtClean="0"/>
              <a:t>labor</a:t>
            </a:r>
            <a:r>
              <a:rPr lang="de-DE" baseline="0" dirty="0" smtClean="0"/>
              <a:t> </a:t>
            </a:r>
            <a:r>
              <a:rPr lang="de-DE" baseline="0" dirty="0" err="1" smtClean="0"/>
              <a:t>market</a:t>
            </a:r>
            <a:r>
              <a:rPr lang="de-DE" baseline="0" dirty="0" smtClean="0"/>
              <a:t>. </a:t>
            </a:r>
          </a:p>
          <a:p>
            <a:endParaRPr lang="de-DE" baseline="0" dirty="0" smtClean="0"/>
          </a:p>
          <a:p>
            <a:r>
              <a:rPr lang="de-DE" baseline="0" dirty="0" smtClean="0"/>
              <a:t>So </a:t>
            </a:r>
            <a:r>
              <a:rPr lang="de-DE" baseline="0" dirty="0" err="1" smtClean="0"/>
              <a:t>it</a:t>
            </a:r>
            <a:r>
              <a:rPr lang="de-DE" baseline="0" dirty="0" smtClean="0"/>
              <a:t> </a:t>
            </a:r>
            <a:r>
              <a:rPr lang="de-DE" baseline="0" dirty="0" err="1" smtClean="0"/>
              <a:t>is</a:t>
            </a:r>
            <a:r>
              <a:rPr lang="de-DE" baseline="0" dirty="0" smtClean="0"/>
              <a:t> not a </a:t>
            </a:r>
            <a:r>
              <a:rPr lang="de-DE" baseline="0" dirty="0" err="1" smtClean="0"/>
              <a:t>question</a:t>
            </a:r>
            <a:r>
              <a:rPr lang="de-DE" baseline="0" dirty="0" smtClean="0"/>
              <a:t> </a:t>
            </a:r>
            <a:r>
              <a:rPr lang="de-DE" baseline="0" dirty="0" err="1" smtClean="0"/>
              <a:t>of</a:t>
            </a:r>
            <a:r>
              <a:rPr lang="de-DE" baseline="0" dirty="0" smtClean="0"/>
              <a:t> </a:t>
            </a:r>
            <a:r>
              <a:rPr lang="de-DE" baseline="0" dirty="0" err="1" smtClean="0"/>
              <a:t>education</a:t>
            </a:r>
            <a:r>
              <a:rPr lang="de-DE" baseline="0" dirty="0" smtClean="0"/>
              <a:t>. </a:t>
            </a:r>
            <a:r>
              <a:rPr lang="de-DE" baseline="0" dirty="0" err="1" smtClean="0"/>
              <a:t>It</a:t>
            </a:r>
            <a:r>
              <a:rPr lang="de-DE" baseline="0" dirty="0" smtClean="0"/>
              <a:t> </a:t>
            </a:r>
            <a:r>
              <a:rPr lang="de-DE" baseline="0" dirty="0" err="1" smtClean="0"/>
              <a:t>is</a:t>
            </a:r>
            <a:r>
              <a:rPr lang="de-DE" baseline="0" dirty="0" smtClean="0"/>
              <a:t> a </a:t>
            </a:r>
            <a:r>
              <a:rPr lang="de-DE" baseline="0" dirty="0" err="1" smtClean="0"/>
              <a:t>question</a:t>
            </a:r>
            <a:r>
              <a:rPr lang="de-DE" baseline="0" dirty="0" smtClean="0"/>
              <a:t> </a:t>
            </a:r>
            <a:r>
              <a:rPr lang="de-DE" baseline="0" dirty="0" err="1" smtClean="0"/>
              <a:t>of</a:t>
            </a:r>
            <a:r>
              <a:rPr lang="de-DE" baseline="0" dirty="0" smtClean="0"/>
              <a:t> </a:t>
            </a:r>
            <a:r>
              <a:rPr lang="de-DE" baseline="0" dirty="0" err="1" smtClean="0"/>
              <a:t>inequality</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household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F3903045-5CFC-5147-80FF-A93283A6A0A1}" type="slidenum">
              <a:rPr lang="de-DE" smtClean="0"/>
              <a:t>17</a:t>
            </a:fld>
            <a:endParaRPr lang="de-DE"/>
          </a:p>
        </p:txBody>
      </p:sp>
    </p:spTree>
    <p:extLst>
      <p:ext uri="{BB962C8B-B14F-4D97-AF65-F5344CB8AC3E}">
        <p14:creationId xmlns:p14="http://schemas.microsoft.com/office/powerpoint/2010/main" val="244854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err="1" smtClean="0"/>
              <a:t>Voluntary</a:t>
            </a:r>
            <a:r>
              <a:rPr lang="de-DE" baseline="0" dirty="0" smtClean="0"/>
              <a:t>  </a:t>
            </a:r>
            <a:r>
              <a:rPr lang="de-DE" baseline="0" dirty="0" err="1" smtClean="0"/>
              <a:t>framework</a:t>
            </a:r>
            <a:r>
              <a:rPr lang="de-DE" baseline="0" dirty="0" smtClean="0"/>
              <a:t> </a:t>
            </a:r>
            <a:r>
              <a:rPr lang="de-DE" baseline="0" dirty="0" err="1" smtClean="0"/>
              <a:t>for</a:t>
            </a:r>
            <a:r>
              <a:rPr lang="de-DE" baseline="0" dirty="0" smtClean="0"/>
              <a:t> </a:t>
            </a:r>
            <a:r>
              <a:rPr lang="de-DE" baseline="0" dirty="0" err="1" smtClean="0"/>
              <a:t>development</a:t>
            </a:r>
            <a:r>
              <a:rPr lang="de-DE" baseline="0" dirty="0" smtClean="0"/>
              <a:t> </a:t>
            </a:r>
            <a:r>
              <a:rPr lang="de-DE" baseline="0" dirty="0" err="1" smtClean="0"/>
              <a:t>cooperation</a:t>
            </a:r>
            <a:r>
              <a:rPr lang="de-DE" baseline="0" dirty="0" smtClean="0"/>
              <a:t> – </a:t>
            </a:r>
            <a:r>
              <a:rPr lang="de-DE" baseline="0" dirty="0" err="1" smtClean="0"/>
              <a:t>to</a:t>
            </a:r>
            <a:r>
              <a:rPr lang="de-DE" baseline="0" dirty="0" smtClean="0"/>
              <a:t> </a:t>
            </a:r>
            <a:r>
              <a:rPr lang="de-DE" baseline="0" dirty="0" err="1" smtClean="0"/>
              <a:t>follow</a:t>
            </a:r>
            <a:r>
              <a:rPr lang="de-DE" baseline="0" dirty="0" smtClean="0"/>
              <a:t> </a:t>
            </a:r>
            <a:r>
              <a:rPr lang="de-DE" baseline="0" dirty="0" err="1" smtClean="0"/>
              <a:t>up</a:t>
            </a:r>
            <a:r>
              <a:rPr lang="de-DE" baseline="0" dirty="0" smtClean="0"/>
              <a:t> on </a:t>
            </a:r>
            <a:r>
              <a:rPr lang="de-DE" baseline="0" dirty="0" err="1" smtClean="0"/>
              <a:t>the</a:t>
            </a:r>
            <a:r>
              <a:rPr lang="de-DE" baseline="0" dirty="0" smtClean="0"/>
              <a:t> MDGs (</a:t>
            </a:r>
            <a:r>
              <a:rPr lang="de-DE" baseline="0" dirty="0" err="1" smtClean="0"/>
              <a:t>who</a:t>
            </a:r>
            <a:r>
              <a:rPr lang="de-DE" baseline="0" dirty="0" smtClean="0"/>
              <a:t> </a:t>
            </a:r>
            <a:r>
              <a:rPr lang="de-DE" baseline="0" dirty="0" err="1" smtClean="0"/>
              <a:t>knows</a:t>
            </a:r>
            <a:r>
              <a:rPr lang="de-DE" baseline="0" dirty="0" smtClean="0"/>
              <a:t> ?)</a:t>
            </a:r>
          </a:p>
          <a:p>
            <a:endParaRPr lang="de-DE" baseline="0" dirty="0" smtClean="0"/>
          </a:p>
          <a:p>
            <a:pPr marL="171450" indent="-171450">
              <a:buFontTx/>
              <a:buChar char="-"/>
            </a:pPr>
            <a:r>
              <a:rPr lang="de-DE" baseline="0" dirty="0" err="1" smtClean="0"/>
              <a:t>Why</a:t>
            </a:r>
            <a:r>
              <a:rPr lang="de-DE" baseline="0" dirty="0" smtClean="0"/>
              <a:t> such </a:t>
            </a:r>
            <a:r>
              <a:rPr lang="de-DE" baseline="0" dirty="0" err="1" smtClean="0"/>
              <a:t>interest</a:t>
            </a:r>
            <a:r>
              <a:rPr lang="de-DE" baseline="0" dirty="0" smtClean="0"/>
              <a:t>? – </a:t>
            </a:r>
            <a:r>
              <a:rPr lang="de-DE" baseline="0" dirty="0" err="1" smtClean="0"/>
              <a:t>little</a:t>
            </a:r>
            <a:r>
              <a:rPr lang="de-DE" baseline="0" dirty="0" smtClean="0"/>
              <a:t> </a:t>
            </a:r>
            <a:r>
              <a:rPr lang="de-DE" baseline="0" dirty="0" err="1" smtClean="0"/>
              <a:t>pot</a:t>
            </a:r>
            <a:r>
              <a:rPr lang="de-DE" baseline="0" dirty="0" smtClean="0"/>
              <a:t> </a:t>
            </a:r>
            <a:r>
              <a:rPr lang="de-DE" baseline="0" dirty="0" err="1" smtClean="0"/>
              <a:t>of</a:t>
            </a:r>
            <a:r>
              <a:rPr lang="de-DE" baseline="0" dirty="0" smtClean="0"/>
              <a:t> 100 </a:t>
            </a:r>
            <a:r>
              <a:rPr lang="de-DE" baseline="0" dirty="0" err="1" smtClean="0"/>
              <a:t>billion</a:t>
            </a:r>
            <a:r>
              <a:rPr lang="de-DE" baseline="0" dirty="0" smtClean="0"/>
              <a:t> </a:t>
            </a:r>
            <a:r>
              <a:rPr lang="de-DE" baseline="0" dirty="0" err="1" smtClean="0"/>
              <a:t>of</a:t>
            </a:r>
            <a:r>
              <a:rPr lang="de-DE" baseline="0" dirty="0" smtClean="0"/>
              <a:t> ODA </a:t>
            </a:r>
            <a:r>
              <a:rPr lang="de-DE" baseline="0" dirty="0" err="1" smtClean="0"/>
              <a:t>spending</a:t>
            </a:r>
            <a:r>
              <a:rPr lang="de-DE" baseline="0" dirty="0" smtClean="0"/>
              <a:t> per </a:t>
            </a:r>
            <a:r>
              <a:rPr lang="de-DE" baseline="0" dirty="0" err="1" smtClean="0"/>
              <a:t>year</a:t>
            </a:r>
            <a:r>
              <a:rPr lang="de-DE" baseline="0" dirty="0" smtClean="0"/>
              <a:t> – but </a:t>
            </a:r>
            <a:r>
              <a:rPr lang="de-DE" baseline="0" dirty="0" err="1" smtClean="0"/>
              <a:t>has</a:t>
            </a:r>
            <a:r>
              <a:rPr lang="de-DE" baseline="0" dirty="0" smtClean="0"/>
              <a:t> </a:t>
            </a:r>
            <a:r>
              <a:rPr lang="de-DE" baseline="0" dirty="0" err="1" smtClean="0"/>
              <a:t>been</a:t>
            </a:r>
            <a:r>
              <a:rPr lang="de-DE" baseline="0" dirty="0" smtClean="0"/>
              <a:t> </a:t>
            </a:r>
            <a:r>
              <a:rPr lang="de-DE" baseline="0" dirty="0" err="1" smtClean="0"/>
              <a:t>going</a:t>
            </a:r>
            <a:r>
              <a:rPr lang="de-DE" baseline="0" dirty="0" smtClean="0"/>
              <a:t> down</a:t>
            </a:r>
          </a:p>
          <a:p>
            <a:pPr marL="171450" indent="-171450">
              <a:buFontTx/>
              <a:buChar char="-"/>
            </a:pPr>
            <a:r>
              <a:rPr lang="de-DE" baseline="0" dirty="0" err="1" smtClean="0"/>
              <a:t>Some</a:t>
            </a:r>
            <a:r>
              <a:rPr lang="de-DE" baseline="0" dirty="0" smtClean="0"/>
              <a:t> African countries </a:t>
            </a:r>
            <a:r>
              <a:rPr lang="de-DE" baseline="0" dirty="0" err="1" smtClean="0"/>
              <a:t>almost</a:t>
            </a:r>
            <a:r>
              <a:rPr lang="de-DE" baseline="0" dirty="0" smtClean="0"/>
              <a:t> 20% </a:t>
            </a:r>
            <a:r>
              <a:rPr lang="de-DE" baseline="0" dirty="0" err="1" smtClean="0"/>
              <a:t>of</a:t>
            </a:r>
            <a:r>
              <a:rPr lang="de-DE" baseline="0" dirty="0" smtClean="0"/>
              <a:t> </a:t>
            </a:r>
            <a:r>
              <a:rPr lang="de-DE" baseline="0" dirty="0" err="1" smtClean="0"/>
              <a:t>state</a:t>
            </a:r>
            <a:r>
              <a:rPr lang="de-DE" baseline="0" dirty="0" smtClean="0"/>
              <a:t> </a:t>
            </a:r>
            <a:r>
              <a:rPr lang="de-DE" baseline="0" dirty="0" err="1" smtClean="0"/>
              <a:t>budget</a:t>
            </a:r>
            <a:r>
              <a:rPr lang="de-DE" baseline="0" dirty="0" smtClean="0"/>
              <a:t> </a:t>
            </a:r>
            <a:r>
              <a:rPr lang="de-DE" baseline="0" dirty="0" err="1" smtClean="0"/>
              <a:t>from</a:t>
            </a:r>
            <a:r>
              <a:rPr lang="de-DE" baseline="0" dirty="0" smtClean="0"/>
              <a:t> ODA – </a:t>
            </a:r>
            <a:r>
              <a:rPr lang="de-DE" baseline="0" dirty="0" err="1" smtClean="0"/>
              <a:t>their</a:t>
            </a:r>
            <a:r>
              <a:rPr lang="de-DE" baseline="0" dirty="0" smtClean="0"/>
              <a:t> national </a:t>
            </a:r>
            <a:r>
              <a:rPr lang="de-DE" baseline="0" dirty="0" err="1" smtClean="0"/>
              <a:t>policyies</a:t>
            </a:r>
            <a:r>
              <a:rPr lang="de-DE" baseline="0" dirty="0" smtClean="0"/>
              <a:t> </a:t>
            </a:r>
            <a:r>
              <a:rPr lang="de-DE" baseline="0" dirty="0" err="1" smtClean="0"/>
              <a:t>entirely</a:t>
            </a:r>
            <a:r>
              <a:rPr lang="de-DE" baseline="0" dirty="0" smtClean="0"/>
              <a:t> </a:t>
            </a:r>
            <a:r>
              <a:rPr lang="de-DE" baseline="0" dirty="0" err="1" smtClean="0"/>
              <a:t>focussed</a:t>
            </a:r>
            <a:r>
              <a:rPr lang="de-DE" baseline="0" dirty="0" smtClean="0"/>
              <a:t> on MDGs</a:t>
            </a:r>
          </a:p>
          <a:p>
            <a:pPr marL="171450" indent="-171450">
              <a:buFontTx/>
              <a:buChar char="-"/>
            </a:pPr>
            <a:r>
              <a:rPr lang="de-DE" baseline="0" dirty="0" err="1" smtClean="0"/>
              <a:t>We</a:t>
            </a:r>
            <a:r>
              <a:rPr lang="de-DE" baseline="0" dirty="0" smtClean="0"/>
              <a:t> </a:t>
            </a:r>
            <a:r>
              <a:rPr lang="de-DE" baseline="0" dirty="0" err="1" smtClean="0"/>
              <a:t>were</a:t>
            </a:r>
            <a:r>
              <a:rPr lang="de-DE" baseline="0" dirty="0" smtClean="0"/>
              <a:t> </a:t>
            </a:r>
            <a:r>
              <a:rPr lang="de-DE" baseline="0" dirty="0" err="1" smtClean="0"/>
              <a:t>critical</a:t>
            </a:r>
            <a:r>
              <a:rPr lang="de-DE" baseline="0" dirty="0" smtClean="0"/>
              <a:t> </a:t>
            </a:r>
            <a:r>
              <a:rPr lang="de-DE" baseline="0" dirty="0" err="1" smtClean="0"/>
              <a:t>of</a:t>
            </a:r>
            <a:r>
              <a:rPr lang="de-DE" baseline="0" dirty="0" smtClean="0"/>
              <a:t> MDGs, </a:t>
            </a:r>
            <a:r>
              <a:rPr lang="de-DE" baseline="0" dirty="0" err="1" smtClean="0"/>
              <a:t>to</a:t>
            </a:r>
            <a:r>
              <a:rPr lang="de-DE" baseline="0" dirty="0" smtClean="0"/>
              <a:t> </a:t>
            </a:r>
            <a:r>
              <a:rPr lang="de-DE" baseline="0" dirty="0" err="1" smtClean="0"/>
              <a:t>technical</a:t>
            </a:r>
            <a:r>
              <a:rPr lang="de-DE" baseline="0" dirty="0" smtClean="0"/>
              <a:t>, not human </a:t>
            </a:r>
            <a:r>
              <a:rPr lang="de-DE" baseline="0" dirty="0" err="1" smtClean="0"/>
              <a:t>rights</a:t>
            </a:r>
            <a:r>
              <a:rPr lang="de-DE" baseline="0" dirty="0" smtClean="0"/>
              <a:t> </a:t>
            </a:r>
            <a:r>
              <a:rPr lang="de-DE" baseline="0" dirty="0" err="1" smtClean="0"/>
              <a:t>based</a:t>
            </a:r>
            <a:endParaRPr lang="de-DE" baseline="0" dirty="0" smtClean="0"/>
          </a:p>
          <a:p>
            <a:pPr marL="171450" indent="-171450">
              <a:buFontTx/>
              <a:buChar char="-"/>
            </a:pPr>
            <a:endParaRPr lang="de-DE" baseline="0" dirty="0" smtClean="0"/>
          </a:p>
          <a:p>
            <a:pPr marL="171450" indent="-171450">
              <a:buFontTx/>
              <a:buChar char="-"/>
            </a:pPr>
            <a:r>
              <a:rPr lang="de-DE" dirty="0" smtClean="0"/>
              <a:t>Problem </a:t>
            </a:r>
            <a:r>
              <a:rPr lang="de-DE" dirty="0" err="1" smtClean="0"/>
              <a:t>is</a:t>
            </a:r>
            <a:r>
              <a:rPr lang="de-DE" dirty="0" smtClean="0"/>
              <a:t> </a:t>
            </a:r>
            <a:r>
              <a:rPr lang="de-DE" dirty="0" err="1" smtClean="0"/>
              <a:t>of</a:t>
            </a:r>
            <a:r>
              <a:rPr lang="de-DE" dirty="0" smtClean="0"/>
              <a:t> </a:t>
            </a:r>
            <a:r>
              <a:rPr lang="de-DE" dirty="0" err="1" smtClean="0"/>
              <a:t>course</a:t>
            </a:r>
            <a:r>
              <a:rPr lang="de-DE" dirty="0" smtClean="0"/>
              <a:t> </a:t>
            </a:r>
            <a:r>
              <a:rPr lang="de-DE" dirty="0" err="1" smtClean="0"/>
              <a:t>that</a:t>
            </a:r>
            <a:r>
              <a:rPr lang="de-DE" dirty="0" smtClean="0"/>
              <a:t> </a:t>
            </a:r>
            <a:r>
              <a:rPr lang="de-DE" dirty="0" err="1" smtClean="0"/>
              <a:t>we</a:t>
            </a:r>
            <a:r>
              <a:rPr lang="de-DE" dirty="0" smtClean="0"/>
              <a:t> </a:t>
            </a:r>
            <a:r>
              <a:rPr lang="de-DE" dirty="0" err="1" smtClean="0"/>
              <a:t>have</a:t>
            </a:r>
            <a:r>
              <a:rPr lang="de-DE" dirty="0" smtClean="0"/>
              <a:t> </a:t>
            </a:r>
            <a:r>
              <a:rPr lang="de-DE" dirty="0" err="1" smtClean="0"/>
              <a:t>much</a:t>
            </a:r>
            <a:r>
              <a:rPr lang="de-DE" dirty="0" smtClean="0"/>
              <a:t> </a:t>
            </a:r>
            <a:r>
              <a:rPr lang="de-DE" dirty="0" err="1" smtClean="0"/>
              <a:t>better</a:t>
            </a:r>
            <a:r>
              <a:rPr lang="de-DE" dirty="0" smtClean="0"/>
              <a:t> human </a:t>
            </a:r>
            <a:r>
              <a:rPr lang="de-DE" dirty="0" err="1" smtClean="0"/>
              <a:t>rgithsagreemnt</a:t>
            </a:r>
            <a:r>
              <a:rPr lang="de-DE" dirty="0" smtClean="0"/>
              <a:t>,</a:t>
            </a:r>
            <a:r>
              <a:rPr lang="de-DE" baseline="0" dirty="0" smtClean="0"/>
              <a:t> </a:t>
            </a:r>
            <a:r>
              <a:rPr lang="de-DE" baseline="0" dirty="0" err="1" smtClean="0"/>
              <a:t>binding</a:t>
            </a:r>
            <a:r>
              <a:rPr lang="de-DE" baseline="0" dirty="0" smtClean="0"/>
              <a:t> </a:t>
            </a:r>
            <a:r>
              <a:rPr lang="de-DE" baseline="0" dirty="0" err="1" smtClean="0"/>
              <a:t>conventions</a:t>
            </a:r>
            <a:r>
              <a:rPr lang="de-DE" baseline="0" dirty="0" smtClean="0"/>
              <a:t> </a:t>
            </a:r>
            <a:r>
              <a:rPr lang="de-DE" baseline="0" dirty="0" err="1" smtClean="0"/>
              <a:t>like</a:t>
            </a:r>
            <a:r>
              <a:rPr lang="de-DE" baseline="0" dirty="0" smtClean="0"/>
              <a:t> CEDAW </a:t>
            </a:r>
            <a:r>
              <a:rPr lang="de-DE" baseline="0" dirty="0" err="1" smtClean="0"/>
              <a:t>which</a:t>
            </a:r>
            <a:r>
              <a:rPr lang="de-DE" baseline="0" dirty="0" smtClean="0"/>
              <a:t> </a:t>
            </a:r>
            <a:r>
              <a:rPr lang="de-DE" baseline="0" dirty="0" err="1" smtClean="0"/>
              <a:t>almost</a:t>
            </a:r>
            <a:r>
              <a:rPr lang="de-DE" baseline="0" dirty="0" smtClean="0"/>
              <a:t> all countries in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ratified</a:t>
            </a:r>
            <a:r>
              <a:rPr lang="de-DE" baseline="0" dirty="0" smtClean="0"/>
              <a:t>– but not same </a:t>
            </a:r>
            <a:r>
              <a:rPr lang="de-DE" baseline="0" dirty="0" err="1" smtClean="0"/>
              <a:t>funding</a:t>
            </a:r>
            <a:r>
              <a:rPr lang="de-DE" baseline="0" dirty="0" smtClean="0"/>
              <a:t> </a:t>
            </a:r>
            <a:r>
              <a:rPr lang="de-DE" baseline="0" dirty="0" err="1" smtClean="0"/>
              <a:t>priority</a:t>
            </a:r>
            <a:r>
              <a:rPr lang="de-DE" baseline="0" dirty="0" smtClean="0"/>
              <a:t>, - just back </a:t>
            </a:r>
            <a:r>
              <a:rPr lang="de-DE" baseline="0" dirty="0" err="1" smtClean="0"/>
              <a:t>from</a:t>
            </a:r>
            <a:r>
              <a:rPr lang="de-DE" baseline="0" dirty="0" smtClean="0"/>
              <a:t> </a:t>
            </a:r>
            <a:r>
              <a:rPr lang="de-DE" baseline="0" dirty="0" err="1" smtClean="0"/>
              <a:t>Kyrgystzan</a:t>
            </a:r>
            <a:r>
              <a:rPr lang="de-DE" baseline="0" dirty="0" smtClean="0"/>
              <a:t>, -- National Gender Action Plan </a:t>
            </a:r>
            <a:r>
              <a:rPr lang="de-DE" baseline="0" dirty="0" err="1" smtClean="0"/>
              <a:t>based</a:t>
            </a:r>
            <a:r>
              <a:rPr lang="de-DE" baseline="0" dirty="0" smtClean="0"/>
              <a:t> on CEDAW – </a:t>
            </a:r>
            <a:r>
              <a:rPr lang="de-DE" baseline="0" dirty="0" err="1" smtClean="0"/>
              <a:t>budgetted</a:t>
            </a:r>
            <a:r>
              <a:rPr lang="de-DE" baseline="0" dirty="0" smtClean="0"/>
              <a:t> </a:t>
            </a:r>
            <a:r>
              <a:rPr lang="de-DE" baseline="0" dirty="0" err="1" smtClean="0"/>
              <a:t>with</a:t>
            </a:r>
            <a:r>
              <a:rPr lang="de-DE" baseline="0" dirty="0" smtClean="0"/>
              <a:t> 10 </a:t>
            </a:r>
            <a:r>
              <a:rPr lang="de-DE" baseline="0" dirty="0" err="1" smtClean="0"/>
              <a:t>million</a:t>
            </a:r>
            <a:r>
              <a:rPr lang="de-DE" baseline="0" dirty="0" smtClean="0"/>
              <a:t> </a:t>
            </a:r>
            <a:r>
              <a:rPr lang="de-DE" baseline="0" dirty="0" err="1" smtClean="0"/>
              <a:t>euro</a:t>
            </a:r>
            <a:r>
              <a:rPr lang="de-DE" baseline="0" dirty="0" smtClean="0"/>
              <a:t> – </a:t>
            </a:r>
            <a:r>
              <a:rPr lang="de-DE" baseline="0" dirty="0" err="1" smtClean="0"/>
              <a:t>is</a:t>
            </a:r>
            <a:r>
              <a:rPr lang="de-DE" baseline="0" dirty="0" smtClean="0"/>
              <a:t> </a:t>
            </a:r>
            <a:r>
              <a:rPr lang="de-DE" baseline="0" dirty="0" err="1" smtClean="0"/>
              <a:t>peanuts</a:t>
            </a:r>
            <a:r>
              <a:rPr lang="de-DE" baseline="0" dirty="0" smtClean="0"/>
              <a:t> </a:t>
            </a:r>
            <a:r>
              <a:rPr lang="de-DE" baseline="0" dirty="0" err="1" smtClean="0"/>
              <a:t>compared</a:t>
            </a:r>
            <a:r>
              <a:rPr lang="de-DE" baseline="0" dirty="0" smtClean="0"/>
              <a:t> </a:t>
            </a:r>
            <a:r>
              <a:rPr lang="de-DE" baseline="0" dirty="0" err="1" smtClean="0"/>
              <a:t>to</a:t>
            </a:r>
            <a:r>
              <a:rPr lang="de-DE" baseline="0" dirty="0" smtClean="0"/>
              <a:t> ODA </a:t>
            </a:r>
            <a:r>
              <a:rPr lang="de-DE" baseline="0" dirty="0" err="1" smtClean="0"/>
              <a:t>flows</a:t>
            </a:r>
            <a:r>
              <a:rPr lang="de-DE" baseline="0" dirty="0" smtClean="0"/>
              <a:t>, but </a:t>
            </a:r>
            <a:r>
              <a:rPr lang="de-DE" baseline="0" dirty="0" err="1" smtClean="0"/>
              <a:t>unable</a:t>
            </a:r>
            <a:r>
              <a:rPr lang="de-DE" baseline="0" dirty="0" smtClean="0"/>
              <a:t> </a:t>
            </a:r>
            <a:r>
              <a:rPr lang="de-DE" baseline="0" dirty="0" err="1" smtClean="0"/>
              <a:t>to</a:t>
            </a:r>
            <a:r>
              <a:rPr lang="de-DE" baseline="0" dirty="0" smtClean="0"/>
              <a:t> </a:t>
            </a:r>
            <a:r>
              <a:rPr lang="de-DE" baseline="0" dirty="0" err="1" smtClean="0"/>
              <a:t>obtain</a:t>
            </a:r>
            <a:r>
              <a:rPr lang="de-DE" baseline="0" dirty="0" smtClean="0"/>
              <a:t> </a:t>
            </a:r>
            <a:r>
              <a:rPr lang="de-DE" baseline="0" dirty="0" err="1" smtClean="0"/>
              <a:t>it</a:t>
            </a:r>
            <a:endParaRPr lang="de-DE" baseline="0" dirty="0" smtClean="0"/>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r>
              <a:rPr lang="de-DE" baseline="0" dirty="0" err="1" smtClean="0"/>
              <a:t>Therefore</a:t>
            </a:r>
            <a:r>
              <a:rPr lang="de-DE" baseline="0" dirty="0" smtClean="0"/>
              <a:t> i am </a:t>
            </a:r>
            <a:r>
              <a:rPr lang="de-DE" baseline="0" dirty="0" err="1" smtClean="0"/>
              <a:t>engaged</a:t>
            </a:r>
            <a:r>
              <a:rPr lang="de-DE" baseline="0" dirty="0" smtClean="0"/>
              <a:t> </a:t>
            </a:r>
            <a:r>
              <a:rPr lang="de-DE" baseline="0" dirty="0" err="1" smtClean="0"/>
              <a:t>wiht</a:t>
            </a:r>
            <a:r>
              <a:rPr lang="de-DE" baseline="0" dirty="0" smtClean="0"/>
              <a:t> </a:t>
            </a:r>
            <a:r>
              <a:rPr lang="de-DE" baseline="0" dirty="0" err="1" smtClean="0"/>
              <a:t>my</a:t>
            </a:r>
            <a:r>
              <a:rPr lang="de-DE" baseline="0" dirty="0" smtClean="0"/>
              <a:t> </a:t>
            </a:r>
            <a:r>
              <a:rPr lang="de-DE" baseline="0" dirty="0" err="1" smtClean="0"/>
              <a:t>organisation</a:t>
            </a:r>
            <a:r>
              <a:rPr lang="de-DE" baseline="0" dirty="0" smtClean="0"/>
              <a:t> WECF International – in </a:t>
            </a:r>
            <a:r>
              <a:rPr lang="de-DE" baseline="0" dirty="0" err="1" smtClean="0"/>
              <a:t>the</a:t>
            </a:r>
            <a:r>
              <a:rPr lang="de-DE" baseline="0" dirty="0" smtClean="0"/>
              <a:t> </a:t>
            </a:r>
            <a:r>
              <a:rPr lang="de-DE" baseline="0" dirty="0" err="1" smtClean="0"/>
              <a:t>Women‘s</a:t>
            </a:r>
            <a:r>
              <a:rPr lang="de-DE" baseline="0" dirty="0" smtClean="0"/>
              <a:t> Major Group – </a:t>
            </a:r>
            <a:r>
              <a:rPr lang="de-DE" baseline="0" dirty="0" err="1" smtClean="0"/>
              <a:t>which</a:t>
            </a:r>
            <a:r>
              <a:rPr lang="de-DE" baseline="0" dirty="0" smtClean="0"/>
              <a:t> </a:t>
            </a:r>
            <a:r>
              <a:rPr lang="de-DE" baseline="0" dirty="0" err="1" smtClean="0"/>
              <a:t>is</a:t>
            </a:r>
            <a:r>
              <a:rPr lang="de-DE" baseline="0" dirty="0" smtClean="0"/>
              <a:t> not an </a:t>
            </a:r>
            <a:r>
              <a:rPr lang="de-DE" baseline="0" dirty="0" err="1" smtClean="0"/>
              <a:t>organiation</a:t>
            </a:r>
            <a:r>
              <a:rPr lang="de-DE" baseline="0" dirty="0" smtClean="0"/>
              <a:t>, but a ‚Space‘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fought</a:t>
            </a:r>
            <a:r>
              <a:rPr lang="de-DE" baseline="0" dirty="0" smtClean="0"/>
              <a:t> </a:t>
            </a:r>
            <a:r>
              <a:rPr lang="de-DE" baseline="0" dirty="0" err="1" smtClean="0"/>
              <a:t>to</a:t>
            </a:r>
            <a:r>
              <a:rPr lang="de-DE" baseline="0" dirty="0" smtClean="0"/>
              <a:t> </a:t>
            </a:r>
            <a:r>
              <a:rPr lang="de-DE" baseline="0" dirty="0" err="1" smtClean="0"/>
              <a:t>get</a:t>
            </a:r>
            <a:r>
              <a:rPr lang="de-DE" baseline="0" dirty="0" smtClean="0"/>
              <a:t> in </a:t>
            </a:r>
            <a:r>
              <a:rPr lang="de-DE" baseline="0" dirty="0" err="1" smtClean="0"/>
              <a:t>the</a:t>
            </a:r>
            <a:r>
              <a:rPr lang="de-DE" baseline="0" dirty="0" smtClean="0"/>
              <a:t> UN </a:t>
            </a:r>
            <a:r>
              <a:rPr lang="de-DE" baseline="0" dirty="0" err="1" smtClean="0"/>
              <a:t>negotiations</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75090E96-85FA-534D-9C09-1B4652315A4A}" type="slidenum">
              <a:rPr lang="en-US" smtClean="0"/>
              <a:t>51</a:t>
            </a:fld>
            <a:endParaRPr lang="en-US"/>
          </a:p>
        </p:txBody>
      </p:sp>
    </p:spTree>
    <p:extLst>
      <p:ext uri="{BB962C8B-B14F-4D97-AF65-F5344CB8AC3E}">
        <p14:creationId xmlns:p14="http://schemas.microsoft.com/office/powerpoint/2010/main" val="253163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A25BD616-4BF3-694F-85E1-01346C0E8BCC}" type="datetimeFigureOut">
              <a:rPr lang="de-DE" smtClean="0"/>
              <a:t>18.05.2015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215505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25BD616-4BF3-694F-85E1-01346C0E8BCC}" type="datetimeFigureOut">
              <a:rPr lang="de-DE" smtClean="0"/>
              <a:t>18.05.2015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76481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25BD616-4BF3-694F-85E1-01346C0E8BCC}" type="datetimeFigureOut">
              <a:rPr lang="de-DE" smtClean="0"/>
              <a:t>18.05.2015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55100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25BD616-4BF3-694F-85E1-01346C0E8BCC}" type="datetimeFigureOut">
              <a:rPr lang="de-DE" smtClean="0"/>
              <a:t>18.05.2015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38297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A25BD616-4BF3-694F-85E1-01346C0E8BCC}" type="datetimeFigureOut">
              <a:rPr lang="de-DE" smtClean="0"/>
              <a:t>18.05.2015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68205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25BD616-4BF3-694F-85E1-01346C0E8BCC}" type="datetimeFigureOut">
              <a:rPr lang="de-DE" smtClean="0"/>
              <a:t>18.05.2015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33804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25BD616-4BF3-694F-85E1-01346C0E8BCC}" type="datetimeFigureOut">
              <a:rPr lang="de-DE" smtClean="0"/>
              <a:t>18.05.2015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23741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A25BD616-4BF3-694F-85E1-01346C0E8BCC}" type="datetimeFigureOut">
              <a:rPr lang="de-DE" smtClean="0"/>
              <a:t>18.05.2015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392030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25BD616-4BF3-694F-85E1-01346C0E8BCC}" type="datetimeFigureOut">
              <a:rPr lang="de-DE" smtClean="0"/>
              <a:t>18.05.2015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156423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A25BD616-4BF3-694F-85E1-01346C0E8BCC}" type="datetimeFigureOut">
              <a:rPr lang="de-DE" smtClean="0"/>
              <a:t>18.05.2015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395117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A25BD616-4BF3-694F-85E1-01346C0E8BCC}" type="datetimeFigureOut">
              <a:rPr lang="de-DE" smtClean="0"/>
              <a:t>18.05.2015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39CD80-D508-8F42-860A-56EDD0DB7668}" type="slidenum">
              <a:rPr lang="de-DE" smtClean="0"/>
              <a:t>‹#›</a:t>
            </a:fld>
            <a:endParaRPr lang="de-DE"/>
          </a:p>
        </p:txBody>
      </p:sp>
    </p:spTree>
    <p:extLst>
      <p:ext uri="{BB962C8B-B14F-4D97-AF65-F5344CB8AC3E}">
        <p14:creationId xmlns:p14="http://schemas.microsoft.com/office/powerpoint/2010/main" val="300268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D616-4BF3-694F-85E1-01346C0E8BCC}" type="datetimeFigureOut">
              <a:rPr lang="de-DE" smtClean="0"/>
              <a:t>18.05.2015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9CD80-D508-8F42-860A-56EDD0DB7668}" type="slidenum">
              <a:rPr lang="de-DE" smtClean="0"/>
              <a:t>‹#›</a:t>
            </a:fld>
            <a:endParaRPr lang="de-DE"/>
          </a:p>
        </p:txBody>
      </p:sp>
    </p:spTree>
    <p:extLst>
      <p:ext uri="{BB962C8B-B14F-4D97-AF65-F5344CB8AC3E}">
        <p14:creationId xmlns:p14="http://schemas.microsoft.com/office/powerpoint/2010/main" val="136858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77925"/>
            <a:ext cx="7772400" cy="1470025"/>
          </a:xfrm>
        </p:spPr>
        <p:txBody>
          <a:bodyPr>
            <a:normAutofit fontScale="90000"/>
          </a:bodyPr>
          <a:lstStyle/>
          <a:p>
            <a:r>
              <a:rPr lang="en-GB" dirty="0" smtClean="0"/>
              <a:t>Women &amp; Social Inclusion </a:t>
            </a:r>
            <a:br>
              <a:rPr lang="en-GB" dirty="0" smtClean="0"/>
            </a:br>
            <a:r>
              <a:rPr lang="en-GB" dirty="0" smtClean="0"/>
              <a:t>Post-2015 Sustainable Development Goals</a:t>
            </a:r>
            <a:endParaRPr lang="en-GB" dirty="0"/>
          </a:p>
        </p:txBody>
      </p:sp>
      <p:sp>
        <p:nvSpPr>
          <p:cNvPr id="3" name="Untertitel 2"/>
          <p:cNvSpPr>
            <a:spLocks noGrp="1"/>
          </p:cNvSpPr>
          <p:nvPr>
            <p:ph type="subTitle" idx="1"/>
          </p:nvPr>
        </p:nvSpPr>
        <p:spPr/>
        <p:txBody>
          <a:bodyPr/>
          <a:lstStyle/>
          <a:p>
            <a:r>
              <a:rPr lang="de-DE" dirty="0" smtClean="0"/>
              <a:t>Sascha </a:t>
            </a:r>
            <a:r>
              <a:rPr lang="de-DE" dirty="0" err="1" smtClean="0"/>
              <a:t>Gabizon</a:t>
            </a:r>
            <a:endParaRPr lang="de-DE" dirty="0" smtClean="0"/>
          </a:p>
          <a:p>
            <a:r>
              <a:rPr lang="de-DE" dirty="0" smtClean="0"/>
              <a:t>WECF International</a:t>
            </a:r>
          </a:p>
          <a:p>
            <a:r>
              <a:rPr lang="de-DE" dirty="0" err="1" smtClean="0"/>
              <a:t>Women‘s</a:t>
            </a:r>
            <a:r>
              <a:rPr lang="de-DE" dirty="0" smtClean="0"/>
              <a:t> Major Group</a:t>
            </a:r>
            <a:endParaRPr lang="de-DE" dirty="0"/>
          </a:p>
        </p:txBody>
      </p:sp>
      <p:pic>
        <p:nvPicPr>
          <p:cNvPr id="5" name="Picture 4"/>
          <p:cNvPicPr>
            <a:picLocks noChangeAspect="1" noChangeArrowheads="1"/>
          </p:cNvPicPr>
          <p:nvPr/>
        </p:nvPicPr>
        <p:blipFill>
          <a:blip r:embed="rId2" cstate="screen"/>
          <a:srcRect/>
          <a:stretch>
            <a:fillRect/>
          </a:stretch>
        </p:blipFill>
        <p:spPr bwMode="auto">
          <a:xfrm>
            <a:off x="685800" y="5270252"/>
            <a:ext cx="941306" cy="1030806"/>
          </a:xfrm>
          <a:prstGeom prst="rect">
            <a:avLst/>
          </a:prstGeom>
          <a:noFill/>
          <a:ln w="9525">
            <a:noFill/>
            <a:round/>
            <a:headEnd/>
            <a:tailEnd/>
          </a:ln>
        </p:spPr>
      </p:pic>
      <p:pic>
        <p:nvPicPr>
          <p:cNvPr id="7" name="Bild 6"/>
          <p:cNvPicPr>
            <a:picLocks noChangeAspect="1"/>
          </p:cNvPicPr>
          <p:nvPr/>
        </p:nvPicPr>
        <p:blipFill>
          <a:blip r:embed="rId3"/>
          <a:stretch>
            <a:fillRect/>
          </a:stretch>
        </p:blipFill>
        <p:spPr>
          <a:xfrm>
            <a:off x="7223614" y="5346700"/>
            <a:ext cx="1475886" cy="1130300"/>
          </a:xfrm>
          <a:prstGeom prst="rect">
            <a:avLst/>
          </a:prstGeom>
        </p:spPr>
      </p:pic>
    </p:spTree>
    <p:extLst>
      <p:ext uri="{BB962C8B-B14F-4D97-AF65-F5344CB8AC3E}">
        <p14:creationId xmlns:p14="http://schemas.microsoft.com/office/powerpoint/2010/main" val="170851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works to reduce inequalities?</a:t>
            </a:r>
            <a:endParaRPr lang="en-GB" dirty="0"/>
          </a:p>
        </p:txBody>
      </p:sp>
      <p:sp>
        <p:nvSpPr>
          <p:cNvPr id="3" name="Inhaltsplatzhalter 2"/>
          <p:cNvSpPr>
            <a:spLocks noGrp="1"/>
          </p:cNvSpPr>
          <p:nvPr>
            <p:ph idx="1"/>
          </p:nvPr>
        </p:nvSpPr>
        <p:spPr>
          <a:xfrm>
            <a:off x="457200" y="1417638"/>
            <a:ext cx="8521700" cy="5097462"/>
          </a:xfrm>
        </p:spPr>
        <p:txBody>
          <a:bodyPr>
            <a:normAutofit fontScale="77500" lnSpcReduction="20000"/>
          </a:bodyPr>
          <a:lstStyle/>
          <a:p>
            <a:r>
              <a:rPr lang="en-US" b="1" dirty="0" smtClean="0">
                <a:solidFill>
                  <a:srgbClr val="FF0000"/>
                </a:solidFill>
              </a:rPr>
              <a:t>Social protection floors</a:t>
            </a:r>
          </a:p>
          <a:p>
            <a:pPr lvl="1"/>
            <a:r>
              <a:rPr lang="en-US" dirty="0" smtClean="0"/>
              <a:t>Minimum </a:t>
            </a:r>
            <a:r>
              <a:rPr lang="en-US" dirty="0"/>
              <a:t>income guarantee</a:t>
            </a:r>
          </a:p>
          <a:p>
            <a:pPr lvl="1"/>
            <a:r>
              <a:rPr lang="en-US" dirty="0"/>
              <a:t>U</a:t>
            </a:r>
            <a:r>
              <a:rPr lang="en-US" dirty="0" smtClean="0"/>
              <a:t>niversal</a:t>
            </a:r>
            <a:r>
              <a:rPr lang="en-US" dirty="0"/>
              <a:t>, free public </a:t>
            </a:r>
            <a:r>
              <a:rPr lang="en-US" dirty="0" smtClean="0"/>
              <a:t>services, health, education, housing, water</a:t>
            </a:r>
          </a:p>
          <a:p>
            <a:pPr marL="742950" lvl="2" indent="-342900"/>
            <a:r>
              <a:rPr lang="en-US" dirty="0"/>
              <a:t>example Brazil 50 million people out of poverty in Lula’s presidency </a:t>
            </a:r>
            <a:r>
              <a:rPr lang="en-US" dirty="0" smtClean="0"/>
              <a:t>period</a:t>
            </a:r>
            <a:endParaRPr lang="en-US" dirty="0"/>
          </a:p>
          <a:p>
            <a:r>
              <a:rPr lang="en-US" dirty="0"/>
              <a:t>Share the tax burden fairly, </a:t>
            </a:r>
            <a:r>
              <a:rPr lang="en-US" b="1" dirty="0">
                <a:solidFill>
                  <a:srgbClr val="FF0000"/>
                </a:solidFill>
              </a:rPr>
              <a:t>shifting taxation </a:t>
            </a:r>
            <a:r>
              <a:rPr lang="en-US" dirty="0"/>
              <a:t>from </a:t>
            </a:r>
            <a:r>
              <a:rPr lang="en-US" dirty="0" err="1"/>
              <a:t>labour</a:t>
            </a:r>
            <a:r>
              <a:rPr lang="en-US" dirty="0"/>
              <a:t> and consumption towards </a:t>
            </a:r>
            <a:r>
              <a:rPr lang="en-US" dirty="0" smtClean="0"/>
              <a:t>capital </a:t>
            </a:r>
            <a:r>
              <a:rPr lang="en-US" dirty="0"/>
              <a:t>and </a:t>
            </a:r>
            <a:r>
              <a:rPr lang="en-US" dirty="0" smtClean="0"/>
              <a:t>wealth </a:t>
            </a:r>
          </a:p>
          <a:p>
            <a:pPr lvl="1"/>
            <a:r>
              <a:rPr lang="de-DE" dirty="0" smtClean="0"/>
              <a:t>I</a:t>
            </a:r>
            <a:r>
              <a:rPr lang="en-US" dirty="0" err="1" smtClean="0"/>
              <a:t>ntroduce</a:t>
            </a:r>
            <a:r>
              <a:rPr lang="en-US" dirty="0" smtClean="0"/>
              <a:t> financial transaction taxes </a:t>
            </a:r>
            <a:r>
              <a:rPr lang="en-US" dirty="0" err="1" smtClean="0"/>
              <a:t>a.o.</a:t>
            </a:r>
            <a:endParaRPr lang="en-US" dirty="0"/>
          </a:p>
          <a:p>
            <a:r>
              <a:rPr lang="en-US" dirty="0"/>
              <a:t>Introduce </a:t>
            </a:r>
            <a:r>
              <a:rPr lang="en-US" dirty="0">
                <a:solidFill>
                  <a:srgbClr val="FF0000"/>
                </a:solidFill>
              </a:rPr>
              <a:t>minimum wages and </a:t>
            </a:r>
            <a:r>
              <a:rPr lang="en-US" dirty="0" smtClean="0">
                <a:solidFill>
                  <a:srgbClr val="FF0000"/>
                </a:solidFill>
              </a:rPr>
              <a:t>ensure a </a:t>
            </a:r>
            <a:r>
              <a:rPr lang="en-US" dirty="0">
                <a:solidFill>
                  <a:srgbClr val="FF0000"/>
                </a:solidFill>
              </a:rPr>
              <a:t>living wage </a:t>
            </a:r>
            <a:r>
              <a:rPr lang="en-US" dirty="0"/>
              <a:t>for all workers</a:t>
            </a:r>
          </a:p>
          <a:p>
            <a:r>
              <a:rPr lang="en-US" dirty="0"/>
              <a:t>Introduce equal pay legislation and promote economic policies to give women a fair </a:t>
            </a:r>
            <a:r>
              <a:rPr lang="en-US" dirty="0" smtClean="0"/>
              <a:t>deal</a:t>
            </a:r>
          </a:p>
          <a:p>
            <a:r>
              <a:rPr lang="en-US" dirty="0" smtClean="0"/>
              <a:t>Reduce and redistribute </a:t>
            </a:r>
            <a:r>
              <a:rPr lang="en-US" b="1" dirty="0" smtClean="0">
                <a:solidFill>
                  <a:srgbClr val="FF0000"/>
                </a:solidFill>
              </a:rPr>
              <a:t>women’s burden of unpaid work</a:t>
            </a:r>
            <a:endParaRPr lang="en-US" b="1" dirty="0">
              <a:solidFill>
                <a:srgbClr val="FF0000"/>
              </a:solidFill>
            </a:endParaRPr>
          </a:p>
          <a:p>
            <a:r>
              <a:rPr lang="en-US" b="1" dirty="0" smtClean="0">
                <a:solidFill>
                  <a:srgbClr val="FF0000"/>
                </a:solidFill>
              </a:rPr>
              <a:t>Stop </a:t>
            </a:r>
            <a:r>
              <a:rPr lang="en-US" b="1" dirty="0">
                <a:solidFill>
                  <a:srgbClr val="FF0000"/>
                </a:solidFill>
              </a:rPr>
              <a:t>tax dodging </a:t>
            </a:r>
            <a:r>
              <a:rPr lang="en-US" dirty="0"/>
              <a:t>by corporations and rich </a:t>
            </a:r>
            <a:r>
              <a:rPr lang="en-US" dirty="0" smtClean="0"/>
              <a:t>individuals</a:t>
            </a:r>
          </a:p>
          <a:p>
            <a:r>
              <a:rPr lang="en-US" dirty="0" smtClean="0">
                <a:solidFill>
                  <a:srgbClr val="FF0000"/>
                </a:solidFill>
              </a:rPr>
              <a:t>Debt restructuring and relief </a:t>
            </a:r>
            <a:r>
              <a:rPr lang="en-US" dirty="0" smtClean="0"/>
              <a:t>!! </a:t>
            </a:r>
            <a:endParaRPr lang="de-DE" dirty="0"/>
          </a:p>
        </p:txBody>
      </p:sp>
    </p:spTree>
    <p:extLst>
      <p:ext uri="{BB962C8B-B14F-4D97-AF65-F5344CB8AC3E}">
        <p14:creationId xmlns:p14="http://schemas.microsoft.com/office/powerpoint/2010/main" val="235367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938"/>
            <a:ext cx="8229600" cy="1143000"/>
          </a:xfrm>
        </p:spPr>
        <p:txBody>
          <a:bodyPr/>
          <a:lstStyle/>
          <a:p>
            <a:r>
              <a:rPr lang="de-DE" dirty="0" err="1" smtClean="0"/>
              <a:t>Example</a:t>
            </a:r>
            <a:r>
              <a:rPr lang="de-DE" dirty="0" smtClean="0"/>
              <a:t> </a:t>
            </a:r>
            <a:r>
              <a:rPr lang="de-DE" dirty="0" err="1" smtClean="0"/>
              <a:t>of</a:t>
            </a:r>
            <a:r>
              <a:rPr lang="de-DE" dirty="0" smtClean="0"/>
              <a:t> Fin. Transaction </a:t>
            </a:r>
            <a:r>
              <a:rPr lang="de-DE" dirty="0" err="1" smtClean="0"/>
              <a:t>Tax</a:t>
            </a:r>
            <a:endParaRPr lang="de-DE" dirty="0"/>
          </a:p>
        </p:txBody>
      </p:sp>
      <p:pic>
        <p:nvPicPr>
          <p:cNvPr id="4" name="Bild 1" descr="Bildschirmfoto 2012-10-11 um 10.01.2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49973"/>
            <a:ext cx="8229600" cy="58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54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33908"/>
          </a:xfrm>
        </p:spPr>
        <p:txBody>
          <a:bodyPr>
            <a:normAutofit fontScale="90000"/>
          </a:bodyPr>
          <a:lstStyle/>
          <a:p>
            <a:r>
              <a:rPr lang="en-GB" dirty="0" smtClean="0"/>
              <a:t>17 Sustainable Development Goals </a:t>
            </a:r>
            <a:r>
              <a:rPr lang="en-GB" sz="2000" dirty="0" smtClean="0"/>
              <a:t>(1.7.14)</a:t>
            </a:r>
            <a:endParaRPr lang="en-GB" sz="2000" dirty="0"/>
          </a:p>
        </p:txBody>
      </p:sp>
      <p:pic>
        <p:nvPicPr>
          <p:cNvPr id="5" name="Bild 4" descr="Bildschirmfoto 2014-07-02 um 20.0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30" y="821554"/>
            <a:ext cx="8434270" cy="5688229"/>
          </a:xfrm>
          <a:prstGeom prst="rect">
            <a:avLst/>
          </a:prstGeom>
        </p:spPr>
      </p:pic>
    </p:spTree>
    <p:extLst>
      <p:ext uri="{BB962C8B-B14F-4D97-AF65-F5344CB8AC3E}">
        <p14:creationId xmlns:p14="http://schemas.microsoft.com/office/powerpoint/2010/main" val="398005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700"/>
            <a:ext cx="8229600" cy="1333500"/>
          </a:xfrm>
        </p:spPr>
        <p:txBody>
          <a:bodyPr/>
          <a:lstStyle/>
          <a:p>
            <a:r>
              <a:rPr lang="de-DE" dirty="0" smtClean="0"/>
              <a:t>17 SDG </a:t>
            </a:r>
            <a:r>
              <a:rPr lang="de-DE" dirty="0" err="1" smtClean="0"/>
              <a:t>goals</a:t>
            </a:r>
            <a:r>
              <a:rPr lang="de-DE" dirty="0"/>
              <a:t> </a:t>
            </a:r>
            <a:r>
              <a:rPr lang="de-DE" sz="2400" dirty="0" smtClean="0"/>
              <a:t>(</a:t>
            </a:r>
            <a:r>
              <a:rPr lang="de-DE" sz="2400" dirty="0" err="1" smtClean="0"/>
              <a:t>continued</a:t>
            </a:r>
            <a:r>
              <a:rPr lang="de-DE" sz="2400" dirty="0"/>
              <a:t>)</a:t>
            </a:r>
          </a:p>
        </p:txBody>
      </p:sp>
      <p:pic>
        <p:nvPicPr>
          <p:cNvPr id="5" name="Bild 4" descr="Bildschirmfoto 2014-07-02 um 20.09.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93" y="1236913"/>
            <a:ext cx="8468536" cy="4752550"/>
          </a:xfrm>
          <a:prstGeom prst="rect">
            <a:avLst/>
          </a:prstGeom>
        </p:spPr>
      </p:pic>
    </p:spTree>
    <p:extLst>
      <p:ext uri="{BB962C8B-B14F-4D97-AF65-F5344CB8AC3E}">
        <p14:creationId xmlns:p14="http://schemas.microsoft.com/office/powerpoint/2010/main" val="161204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Sustainable Development Goals</a:t>
            </a:r>
            <a:br>
              <a:rPr lang="en-GB" dirty="0" smtClean="0"/>
            </a:br>
            <a:r>
              <a:rPr lang="en-GB" dirty="0" smtClean="0"/>
              <a:t>dealing specifically with inequality</a:t>
            </a:r>
            <a:endParaRPr lang="en-GB" dirty="0"/>
          </a:p>
        </p:txBody>
      </p:sp>
      <p:pic>
        <p:nvPicPr>
          <p:cNvPr id="4" name="Bild 3" descr="Screenshot 2015-01-21 06.10.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47900"/>
            <a:ext cx="6248594" cy="817403"/>
          </a:xfrm>
          <a:prstGeom prst="rect">
            <a:avLst/>
          </a:prstGeom>
        </p:spPr>
      </p:pic>
      <p:pic>
        <p:nvPicPr>
          <p:cNvPr id="5" name="Bild 4" descr="Screenshot 2015-01-21 06.10.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419600"/>
            <a:ext cx="6743701" cy="714449"/>
          </a:xfrm>
          <a:prstGeom prst="rect">
            <a:avLst/>
          </a:prstGeom>
        </p:spPr>
      </p:pic>
      <p:pic>
        <p:nvPicPr>
          <p:cNvPr id="7" name="Bild 6" descr="Screenshot 2015-01-21 06.5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8" y="3346450"/>
            <a:ext cx="8226989" cy="754141"/>
          </a:xfrm>
          <a:prstGeom prst="rect">
            <a:avLst/>
          </a:prstGeom>
        </p:spPr>
      </p:pic>
    </p:spTree>
    <p:extLst>
      <p:ext uri="{BB962C8B-B14F-4D97-AF65-F5344CB8AC3E}">
        <p14:creationId xmlns:p14="http://schemas.microsoft.com/office/powerpoint/2010/main" val="85596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Goal 1. End poverty in all its forms everywhere</a:t>
            </a:r>
            <a:endParaRPr lang="de-DE" dirty="0"/>
          </a:p>
        </p:txBody>
      </p:sp>
      <p:sp>
        <p:nvSpPr>
          <p:cNvPr id="3" name="Inhaltsplatzhalter 2"/>
          <p:cNvSpPr>
            <a:spLocks noGrp="1"/>
          </p:cNvSpPr>
          <p:nvPr>
            <p:ph idx="1"/>
          </p:nvPr>
        </p:nvSpPr>
        <p:spPr/>
        <p:txBody>
          <a:bodyPr>
            <a:normAutofit fontScale="47500" lnSpcReduction="20000"/>
          </a:bodyPr>
          <a:lstStyle/>
          <a:p>
            <a:r>
              <a:rPr lang="en-US" dirty="0"/>
              <a:t>1.1 by 2030, eradicate extreme poverty for all people everywhere, currently measured as people living on less than $1.25 a day</a:t>
            </a:r>
          </a:p>
          <a:p>
            <a:r>
              <a:rPr lang="en-US" dirty="0"/>
              <a:t>1.2 by 2030, reduce at least by half the proportion of men, women and children of all ages living in poverty in all its dimensions according to national definitions</a:t>
            </a:r>
          </a:p>
          <a:p>
            <a:r>
              <a:rPr lang="en-US" dirty="0"/>
              <a:t>1.3 implement nationally appropriate </a:t>
            </a:r>
            <a:r>
              <a:rPr lang="en-US" b="1" dirty="0">
                <a:solidFill>
                  <a:srgbClr val="FF0000"/>
                </a:solidFill>
              </a:rPr>
              <a:t>social protection systems and measures for all, including floors</a:t>
            </a:r>
            <a:r>
              <a:rPr lang="en-US" dirty="0"/>
              <a:t>, and by 2030 achieve substantial coverage of the poor and the vulnerable</a:t>
            </a:r>
          </a:p>
          <a:p>
            <a:r>
              <a:rPr lang="en-US" dirty="0"/>
              <a:t>1.4 by 2030 ensure that all men and women, particularly the poor and the vulnerable, </a:t>
            </a:r>
            <a:r>
              <a:rPr lang="en-US" b="1" dirty="0">
                <a:solidFill>
                  <a:srgbClr val="FF0000"/>
                </a:solidFill>
              </a:rPr>
              <a:t>have equal rights to economic resources, as well as access to basic services, ownership, and control over land and other forms of property, inheritance</a:t>
            </a:r>
            <a:r>
              <a:rPr lang="en-US" dirty="0"/>
              <a:t>, natural resources, appropriate new technology, and financial services including microfinance</a:t>
            </a:r>
          </a:p>
          <a:p>
            <a:r>
              <a:rPr lang="en-US" dirty="0"/>
              <a:t>1.5 by 2030 build the resilience of the poor and those in vulnerable situations, and reduce their exposure and vulnerability to climate-related extreme events and other economic, social and environmental shocks and disasters</a:t>
            </a:r>
          </a:p>
          <a:p>
            <a:r>
              <a:rPr lang="en-US" dirty="0"/>
              <a:t>1.a. ensure significant mobilization of resources from a variety of sources, including through enhanced development cooperation to provide adequate and predictable means for developing countries, in particular LDCs, to implement </a:t>
            </a:r>
            <a:r>
              <a:rPr lang="en-US" dirty="0" err="1"/>
              <a:t>programmes</a:t>
            </a:r>
            <a:r>
              <a:rPr lang="en-US" dirty="0"/>
              <a:t> and policies to end poverty in all its dimensions</a:t>
            </a:r>
          </a:p>
          <a:p>
            <a:r>
              <a:rPr lang="en-US" dirty="0"/>
              <a:t>1.b create sound policy frameworks, at national, regional and international levels, based </a:t>
            </a:r>
            <a:r>
              <a:rPr lang="en-US" b="1" dirty="0">
                <a:solidFill>
                  <a:srgbClr val="FF0000"/>
                </a:solidFill>
              </a:rPr>
              <a:t>on pro-poor and gender-sensitive development strategies</a:t>
            </a:r>
            <a:r>
              <a:rPr lang="en-US" dirty="0"/>
              <a:t> to support accelerated investments in poverty eradication actions</a:t>
            </a:r>
            <a:endParaRPr lang="de-DE" dirty="0"/>
          </a:p>
        </p:txBody>
      </p:sp>
    </p:spTree>
    <p:extLst>
      <p:ext uri="{BB962C8B-B14F-4D97-AF65-F5344CB8AC3E}">
        <p14:creationId xmlns:p14="http://schemas.microsoft.com/office/powerpoint/2010/main" val="16408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Goal 5. Achieve gender equality and empower all women and girls</a:t>
            </a:r>
            <a:endParaRPr lang="de-DE" dirty="0"/>
          </a:p>
        </p:txBody>
      </p:sp>
      <p:sp>
        <p:nvSpPr>
          <p:cNvPr id="3" name="Inhaltsplatzhalter 2"/>
          <p:cNvSpPr>
            <a:spLocks noGrp="1"/>
          </p:cNvSpPr>
          <p:nvPr>
            <p:ph idx="1"/>
          </p:nvPr>
        </p:nvSpPr>
        <p:spPr/>
        <p:txBody>
          <a:bodyPr>
            <a:normAutofit fontScale="47500" lnSpcReduction="20000"/>
          </a:bodyPr>
          <a:lstStyle/>
          <a:p>
            <a:r>
              <a:rPr lang="en-US" dirty="0"/>
              <a:t>5.1 </a:t>
            </a:r>
            <a:r>
              <a:rPr lang="en-US" b="1" dirty="0">
                <a:solidFill>
                  <a:srgbClr val="FF0000"/>
                </a:solidFill>
              </a:rPr>
              <a:t>end all forms of discrimination </a:t>
            </a:r>
            <a:r>
              <a:rPr lang="en-US" dirty="0"/>
              <a:t>against all women and girls everywhere</a:t>
            </a:r>
          </a:p>
          <a:p>
            <a:r>
              <a:rPr lang="en-US" dirty="0"/>
              <a:t>5.2 eliminate </a:t>
            </a:r>
            <a:r>
              <a:rPr lang="en-US" b="1" dirty="0">
                <a:solidFill>
                  <a:srgbClr val="FF0000"/>
                </a:solidFill>
              </a:rPr>
              <a:t>all forms of violence </a:t>
            </a:r>
            <a:r>
              <a:rPr lang="en-US" dirty="0"/>
              <a:t>against all women and girls in public and private spheres, including trafficking and sexual and other types of exploitation</a:t>
            </a:r>
          </a:p>
          <a:p>
            <a:r>
              <a:rPr lang="en-US" dirty="0"/>
              <a:t>5.3 eliminate </a:t>
            </a:r>
            <a:r>
              <a:rPr lang="en-US" b="1" dirty="0">
                <a:solidFill>
                  <a:srgbClr val="FF0000"/>
                </a:solidFill>
              </a:rPr>
              <a:t>all harmful practices, such as child, early and forced marriage </a:t>
            </a:r>
            <a:r>
              <a:rPr lang="en-US" dirty="0"/>
              <a:t>and female genital mutilations</a:t>
            </a:r>
          </a:p>
          <a:p>
            <a:r>
              <a:rPr lang="en-US" dirty="0"/>
              <a:t>5.4 </a:t>
            </a:r>
            <a:r>
              <a:rPr lang="en-US" b="1" dirty="0">
                <a:solidFill>
                  <a:srgbClr val="FF0000"/>
                </a:solidFill>
              </a:rPr>
              <a:t>recognize and value unpaid care and domestic work</a:t>
            </a:r>
            <a:r>
              <a:rPr lang="en-US" dirty="0"/>
              <a:t> through the provision of public services, infrastructure and social protection policies, and the promotion of shared responsibility within the household and the family as nationally appropriate</a:t>
            </a:r>
          </a:p>
          <a:p>
            <a:r>
              <a:rPr lang="en-US" dirty="0"/>
              <a:t>5.5 ensure </a:t>
            </a:r>
            <a:r>
              <a:rPr lang="en-US" b="1" dirty="0">
                <a:solidFill>
                  <a:srgbClr val="FF0000"/>
                </a:solidFill>
              </a:rPr>
              <a:t>women’s full and effective participation and equal opportunities for leadership </a:t>
            </a:r>
            <a:r>
              <a:rPr lang="en-US" dirty="0"/>
              <a:t>at all levels of decision-making in political, economic, and public life</a:t>
            </a:r>
          </a:p>
          <a:p>
            <a:r>
              <a:rPr lang="en-US" dirty="0"/>
              <a:t>5.6 ensure </a:t>
            </a:r>
            <a:r>
              <a:rPr lang="en-US" b="1" dirty="0">
                <a:solidFill>
                  <a:srgbClr val="FF0000"/>
                </a:solidFill>
              </a:rPr>
              <a:t>universal access to sexual and reproductive health and reproductive rights </a:t>
            </a:r>
            <a:r>
              <a:rPr lang="en-US" dirty="0"/>
              <a:t>as agreed in accordance with the </a:t>
            </a:r>
            <a:r>
              <a:rPr lang="en-US" dirty="0" err="1"/>
              <a:t>Programme</a:t>
            </a:r>
            <a:r>
              <a:rPr lang="en-US" dirty="0"/>
              <a:t> of Action of the ICPD and the Beijing Platform for Action and the outcome documents of their review conferences</a:t>
            </a:r>
          </a:p>
          <a:p>
            <a:r>
              <a:rPr lang="en-US" dirty="0"/>
              <a:t>5.a undertake reforms to give </a:t>
            </a:r>
            <a:r>
              <a:rPr lang="en-US" b="1" dirty="0">
                <a:solidFill>
                  <a:srgbClr val="FF0000"/>
                </a:solidFill>
              </a:rPr>
              <a:t>women equal rights to economic resources</a:t>
            </a:r>
            <a:r>
              <a:rPr lang="en-US" dirty="0"/>
              <a:t>, as well as access to ownership and control over land and other forms of property, financial services, inheritance, and natural resources in accordance with national laws</a:t>
            </a:r>
          </a:p>
          <a:p>
            <a:r>
              <a:rPr lang="en-US" dirty="0"/>
              <a:t>5.b enhance the use of </a:t>
            </a:r>
            <a:r>
              <a:rPr lang="en-US" b="1" dirty="0">
                <a:solidFill>
                  <a:srgbClr val="FF0000"/>
                </a:solidFill>
              </a:rPr>
              <a:t>enabling technologies</a:t>
            </a:r>
            <a:r>
              <a:rPr lang="en-US" dirty="0"/>
              <a:t>, in particular ICT, </a:t>
            </a:r>
            <a:r>
              <a:rPr lang="en-US" b="1" dirty="0">
                <a:solidFill>
                  <a:srgbClr val="FF0000"/>
                </a:solidFill>
              </a:rPr>
              <a:t>to promote women’s empowerment</a:t>
            </a:r>
          </a:p>
          <a:p>
            <a:r>
              <a:rPr lang="en-US" dirty="0"/>
              <a:t>5.c adopt and strengthen </a:t>
            </a:r>
            <a:r>
              <a:rPr lang="en-US" b="1" dirty="0">
                <a:solidFill>
                  <a:srgbClr val="FF0000"/>
                </a:solidFill>
              </a:rPr>
              <a:t>sound policies and enforceable legislation for the promotion of gender equality</a:t>
            </a:r>
            <a:r>
              <a:rPr lang="en-US" dirty="0"/>
              <a:t> and the empowerment of all women and girls </a:t>
            </a:r>
            <a:r>
              <a:rPr lang="en-US" b="1" dirty="0">
                <a:solidFill>
                  <a:srgbClr val="FF0000"/>
                </a:solidFill>
              </a:rPr>
              <a:t>at all levels</a:t>
            </a:r>
            <a:endParaRPr lang="de-DE" b="1" dirty="0">
              <a:solidFill>
                <a:srgbClr val="FF0000"/>
              </a:solidFill>
            </a:endParaRPr>
          </a:p>
        </p:txBody>
      </p:sp>
    </p:spTree>
    <p:extLst>
      <p:ext uri="{BB962C8B-B14F-4D97-AF65-F5344CB8AC3E}">
        <p14:creationId xmlns:p14="http://schemas.microsoft.com/office/powerpoint/2010/main" val="124859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Screenshot 2015-01-21 08.22.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95593" cy="6858000"/>
          </a:xfrm>
          <a:prstGeom prst="rect">
            <a:avLst/>
          </a:prstGeom>
        </p:spPr>
      </p:pic>
    </p:spTree>
    <p:extLst>
      <p:ext uri="{BB962C8B-B14F-4D97-AF65-F5344CB8AC3E}">
        <p14:creationId xmlns:p14="http://schemas.microsoft.com/office/powerpoint/2010/main" val="287404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Goal 10. Reduce inequality within and among countries</a:t>
            </a:r>
            <a:r>
              <a:rPr lang="en-US" dirty="0"/>
              <a:t/>
            </a:r>
            <a:br>
              <a:rPr lang="en-US" dirty="0"/>
            </a:br>
            <a:endParaRPr lang="de-DE" dirty="0"/>
          </a:p>
        </p:txBody>
      </p:sp>
      <p:sp>
        <p:nvSpPr>
          <p:cNvPr id="3" name="Inhaltsplatzhalter 2"/>
          <p:cNvSpPr>
            <a:spLocks noGrp="1"/>
          </p:cNvSpPr>
          <p:nvPr>
            <p:ph idx="1"/>
          </p:nvPr>
        </p:nvSpPr>
        <p:spPr>
          <a:xfrm>
            <a:off x="457200" y="1346200"/>
            <a:ext cx="8229600" cy="4525963"/>
          </a:xfrm>
        </p:spPr>
        <p:txBody>
          <a:bodyPr>
            <a:normAutofit fontScale="25000" lnSpcReduction="20000"/>
          </a:bodyPr>
          <a:lstStyle/>
          <a:p>
            <a:pPr marL="0" indent="0">
              <a:buNone/>
            </a:pPr>
            <a:r>
              <a:rPr lang="en-US" sz="6800" dirty="0" smtClean="0"/>
              <a:t>10.1 </a:t>
            </a:r>
            <a:r>
              <a:rPr lang="en-US" sz="6800" dirty="0"/>
              <a:t>by 2030 progressively achieve and sustain income </a:t>
            </a:r>
            <a:r>
              <a:rPr lang="en-US" sz="6800" b="1" dirty="0">
                <a:solidFill>
                  <a:srgbClr val="FF0000"/>
                </a:solidFill>
              </a:rPr>
              <a:t>growth of the bottom 40% of the population at a rate higher than the national average</a:t>
            </a:r>
          </a:p>
          <a:p>
            <a:pPr marL="0" indent="0">
              <a:buNone/>
            </a:pPr>
            <a:r>
              <a:rPr lang="en-US" sz="6800" dirty="0"/>
              <a:t>10.2 by 2030 empower and promote the </a:t>
            </a:r>
            <a:r>
              <a:rPr lang="en-US" sz="6800" b="1" dirty="0">
                <a:solidFill>
                  <a:srgbClr val="FF0000"/>
                </a:solidFill>
              </a:rPr>
              <a:t>social, economic and political inclusion of all </a:t>
            </a:r>
            <a:r>
              <a:rPr lang="en-US" sz="6800" dirty="0"/>
              <a:t>irrespective of age, sex, disability, race, ethnicity, origin, religion or economic or other status</a:t>
            </a:r>
          </a:p>
          <a:p>
            <a:pPr marL="0" indent="0">
              <a:buNone/>
            </a:pPr>
            <a:r>
              <a:rPr lang="en-US" sz="6800" dirty="0"/>
              <a:t>10.3 ensure </a:t>
            </a:r>
            <a:r>
              <a:rPr lang="en-US" sz="6800" b="1" dirty="0">
                <a:solidFill>
                  <a:srgbClr val="FF0000"/>
                </a:solidFill>
              </a:rPr>
              <a:t>equal opportunity</a:t>
            </a:r>
            <a:r>
              <a:rPr lang="en-US" sz="6800" dirty="0"/>
              <a:t> and reduce inequalities of outcome, including through eliminating discriminatory laws, policies and practices and promoting appropriate legislation, policies and actions in this regard</a:t>
            </a:r>
          </a:p>
          <a:p>
            <a:pPr marL="0" indent="0">
              <a:buNone/>
            </a:pPr>
            <a:r>
              <a:rPr lang="en-US" sz="6800" dirty="0"/>
              <a:t>10.4 adopt policies especially </a:t>
            </a:r>
            <a:r>
              <a:rPr lang="en-US" sz="6800" b="1" dirty="0">
                <a:solidFill>
                  <a:srgbClr val="FF0000"/>
                </a:solidFill>
              </a:rPr>
              <a:t>fiscal, wage, and social protection policies </a:t>
            </a:r>
            <a:r>
              <a:rPr lang="en-US" sz="6800" dirty="0"/>
              <a:t>and progressively achieve greater equality</a:t>
            </a:r>
          </a:p>
          <a:p>
            <a:pPr marL="0" indent="0">
              <a:buNone/>
            </a:pPr>
            <a:r>
              <a:rPr lang="en-US" sz="6800" dirty="0"/>
              <a:t>10.5 improve </a:t>
            </a:r>
            <a:r>
              <a:rPr lang="en-US" sz="6800" b="1" dirty="0">
                <a:solidFill>
                  <a:srgbClr val="FF0000"/>
                </a:solidFill>
              </a:rPr>
              <a:t>regulation and monitoring of global financial markets </a:t>
            </a:r>
            <a:r>
              <a:rPr lang="en-US" sz="6800" dirty="0"/>
              <a:t>and institutions and strengthen implementation of such regulations</a:t>
            </a:r>
          </a:p>
          <a:p>
            <a:pPr marL="0" indent="0">
              <a:buNone/>
            </a:pPr>
            <a:r>
              <a:rPr lang="en-US" sz="6800" dirty="0"/>
              <a:t>10.6 ensure enhanced representation and voice of developing countries in decision making in global international economic and financial institutions in order to deliver more effective, credible, accountable and legitimate institutions</a:t>
            </a:r>
          </a:p>
          <a:p>
            <a:pPr marL="0" indent="0">
              <a:buNone/>
            </a:pPr>
            <a:r>
              <a:rPr lang="en-US" sz="6800" dirty="0"/>
              <a:t>10.7 facilitate orderly, safe, regular and responsible migration and mobility of people, including through implementation of planned and well-managed migration policies</a:t>
            </a:r>
          </a:p>
          <a:p>
            <a:pPr marL="0" indent="0">
              <a:buNone/>
            </a:pPr>
            <a:r>
              <a:rPr lang="en-US" sz="6800" dirty="0"/>
              <a:t>10.a implement the principle of special and differential treatment for developing countries, in particular least developed countries, in accordance with WTO agreements</a:t>
            </a:r>
          </a:p>
          <a:p>
            <a:pPr marL="0" indent="0">
              <a:buNone/>
            </a:pPr>
            <a:r>
              <a:rPr lang="en-US" sz="6800" dirty="0"/>
              <a:t>10.b encourage ODA and financial flows, including foreign direct investment, to states where the need is greatest, in particular LDCs, African countries, SIDS, and LLDCs, in accordance with their national plans and </a:t>
            </a:r>
            <a:r>
              <a:rPr lang="en-US" sz="6800" dirty="0" err="1"/>
              <a:t>programmes</a:t>
            </a:r>
            <a:endParaRPr lang="en-US" sz="6800" dirty="0"/>
          </a:p>
          <a:p>
            <a:pPr marL="0" indent="0">
              <a:buNone/>
            </a:pPr>
            <a:r>
              <a:rPr lang="en-US" sz="6800" dirty="0"/>
              <a:t>10.c by 2030, reduce to less than 3% the transaction costs of migrant remittances and eliminate remittance corridors with costs higher than 5%</a:t>
            </a:r>
          </a:p>
          <a:p>
            <a:endParaRPr lang="de-DE" dirty="0"/>
          </a:p>
          <a:p>
            <a:endParaRPr lang="de-DE" dirty="0"/>
          </a:p>
        </p:txBody>
      </p:sp>
    </p:spTree>
    <p:extLst>
      <p:ext uri="{BB962C8B-B14F-4D97-AF65-F5344CB8AC3E}">
        <p14:creationId xmlns:p14="http://schemas.microsoft.com/office/powerpoint/2010/main" val="161219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Social</a:t>
            </a:r>
            <a:r>
              <a:rPr lang="de-DE" dirty="0" smtClean="0"/>
              <a:t> </a:t>
            </a:r>
            <a:r>
              <a:rPr lang="de-DE" dirty="0" err="1" smtClean="0"/>
              <a:t>Protection</a:t>
            </a:r>
            <a:endParaRPr lang="de-DE" dirty="0"/>
          </a:p>
        </p:txBody>
      </p:sp>
      <p:sp>
        <p:nvSpPr>
          <p:cNvPr id="3" name="Inhaltsplatzhalter 2"/>
          <p:cNvSpPr>
            <a:spLocks noGrp="1"/>
          </p:cNvSpPr>
          <p:nvPr>
            <p:ph idx="1"/>
          </p:nvPr>
        </p:nvSpPr>
        <p:spPr/>
        <p:txBody>
          <a:bodyPr/>
          <a:lstStyle/>
          <a:p>
            <a:r>
              <a:rPr lang="en-GB" dirty="0"/>
              <a:t>1.3 implement nationally appropriate (</a:t>
            </a:r>
            <a:r>
              <a:rPr lang="en-GB" i="1" dirty="0">
                <a:solidFill>
                  <a:srgbClr val="7F7F7F"/>
                </a:solidFill>
              </a:rPr>
              <a:t>BAD</a:t>
            </a:r>
            <a:r>
              <a:rPr lang="en-GB" dirty="0"/>
              <a:t>) </a:t>
            </a:r>
            <a:r>
              <a:rPr lang="en-GB" u="sng" dirty="0"/>
              <a:t>social protection systems and measures </a:t>
            </a:r>
            <a:r>
              <a:rPr lang="en-GB" b="1" u="sng" dirty="0"/>
              <a:t>for all</a:t>
            </a:r>
            <a:r>
              <a:rPr lang="en-GB" u="sng" dirty="0"/>
              <a:t>, including floors </a:t>
            </a:r>
            <a:r>
              <a:rPr lang="en-GB" dirty="0"/>
              <a:t>(</a:t>
            </a:r>
            <a:r>
              <a:rPr lang="en-GB" i="1" u="sng" dirty="0">
                <a:solidFill>
                  <a:srgbClr val="7F7F7F"/>
                </a:solidFill>
              </a:rPr>
              <a:t>GOOD</a:t>
            </a:r>
            <a:r>
              <a:rPr lang="en-GB" dirty="0"/>
              <a:t>), and by 2030 achieve </a:t>
            </a:r>
            <a:r>
              <a:rPr lang="en-GB" i="1" dirty="0"/>
              <a:t>substantial</a:t>
            </a:r>
            <a:r>
              <a:rPr lang="en-GB" dirty="0"/>
              <a:t> </a:t>
            </a:r>
            <a:r>
              <a:rPr lang="en-GB" u="sng" dirty="0"/>
              <a:t>coverage of the poor and the vulnerable</a:t>
            </a:r>
            <a:endParaRPr lang="de-DE" u="sng" dirty="0"/>
          </a:p>
          <a:p>
            <a:endParaRPr lang="de-DE" dirty="0"/>
          </a:p>
        </p:txBody>
      </p:sp>
    </p:spTree>
    <p:extLst>
      <p:ext uri="{BB962C8B-B14F-4D97-AF65-F5344CB8AC3E}">
        <p14:creationId xmlns:p14="http://schemas.microsoft.com/office/powerpoint/2010/main" val="356735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Sustainable Development Goals result from other UN process (Rio+20)</a:t>
            </a:r>
            <a:endParaRPr lang="en-GB" dirty="0"/>
          </a:p>
        </p:txBody>
      </p:sp>
      <p:sp>
        <p:nvSpPr>
          <p:cNvPr id="3" name="Inhaltsplatzhalter 2"/>
          <p:cNvSpPr>
            <a:spLocks noGrp="1"/>
          </p:cNvSpPr>
          <p:nvPr>
            <p:ph idx="1"/>
          </p:nvPr>
        </p:nvSpPr>
        <p:spPr>
          <a:xfrm>
            <a:off x="457200" y="1879600"/>
            <a:ext cx="8229600" cy="4246563"/>
          </a:xfrm>
        </p:spPr>
        <p:txBody>
          <a:bodyPr/>
          <a:lstStyle/>
          <a:p>
            <a:r>
              <a:rPr lang="en-GB" dirty="0" smtClean="0"/>
              <a:t>Universal (not just for developing countries)</a:t>
            </a:r>
          </a:p>
          <a:p>
            <a:r>
              <a:rPr lang="en-GB" dirty="0" smtClean="0"/>
              <a:t>15 years (2015-2030)</a:t>
            </a:r>
          </a:p>
          <a:p>
            <a:r>
              <a:rPr lang="en-GB" dirty="0" smtClean="0"/>
              <a:t>Measurable (indicators key)</a:t>
            </a:r>
          </a:p>
          <a:p>
            <a:r>
              <a:rPr lang="en-GB" dirty="0" smtClean="0"/>
              <a:t>Ambitious and transformative</a:t>
            </a:r>
          </a:p>
          <a:p>
            <a:r>
              <a:rPr lang="en-GB" dirty="0" smtClean="0"/>
              <a:t>Address root causes of inequalities </a:t>
            </a:r>
          </a:p>
          <a:p>
            <a:r>
              <a:rPr lang="en-GB" dirty="0" smtClean="0"/>
              <a:t>Implementable (Means of Implementation)</a:t>
            </a:r>
          </a:p>
          <a:p>
            <a:pPr marL="0" indent="0">
              <a:buNone/>
            </a:pPr>
            <a:endParaRPr lang="en-GB" dirty="0" smtClean="0"/>
          </a:p>
          <a:p>
            <a:endParaRPr lang="en-GB" dirty="0"/>
          </a:p>
        </p:txBody>
      </p:sp>
    </p:spTree>
    <p:extLst>
      <p:ext uri="{BB962C8B-B14F-4D97-AF65-F5344CB8AC3E}">
        <p14:creationId xmlns:p14="http://schemas.microsoft.com/office/powerpoint/2010/main" val="3682498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Economic</a:t>
            </a:r>
            <a:r>
              <a:rPr lang="de-DE" dirty="0" smtClean="0"/>
              <a:t> </a:t>
            </a:r>
            <a:r>
              <a:rPr lang="de-DE" dirty="0" err="1" smtClean="0"/>
              <a:t>rights</a:t>
            </a:r>
            <a:endParaRPr lang="de-DE" dirty="0"/>
          </a:p>
        </p:txBody>
      </p:sp>
      <p:sp>
        <p:nvSpPr>
          <p:cNvPr id="3" name="Inhaltsplatzhalter 2"/>
          <p:cNvSpPr>
            <a:spLocks noGrp="1"/>
          </p:cNvSpPr>
          <p:nvPr>
            <p:ph idx="1"/>
          </p:nvPr>
        </p:nvSpPr>
        <p:spPr/>
        <p:txBody>
          <a:bodyPr/>
          <a:lstStyle/>
          <a:p>
            <a:r>
              <a:rPr lang="en-GB" dirty="0"/>
              <a:t>1.4 by 2030 ensure that all men and women, particularly the poor and the vulnerable, have </a:t>
            </a:r>
            <a:r>
              <a:rPr lang="en-GB" u="sng" dirty="0"/>
              <a:t>equal rights </a:t>
            </a:r>
            <a:r>
              <a:rPr lang="en-GB" dirty="0"/>
              <a:t>(</a:t>
            </a:r>
            <a:r>
              <a:rPr lang="en-GB" i="1" dirty="0" smtClean="0">
                <a:solidFill>
                  <a:srgbClr val="7F7F7F"/>
                </a:solidFill>
              </a:rPr>
              <a:t>GREAT</a:t>
            </a:r>
            <a:r>
              <a:rPr lang="en-GB" dirty="0" smtClean="0"/>
              <a:t>) </a:t>
            </a:r>
            <a:r>
              <a:rPr lang="en-GB" dirty="0"/>
              <a:t>to </a:t>
            </a:r>
            <a:r>
              <a:rPr lang="en-GB" u="sng" dirty="0"/>
              <a:t>economic resources</a:t>
            </a:r>
            <a:r>
              <a:rPr lang="en-GB" dirty="0"/>
              <a:t>, as well as </a:t>
            </a:r>
            <a:r>
              <a:rPr lang="en-GB" u="sng" dirty="0"/>
              <a:t>access to basic services, ownership, and control over land </a:t>
            </a:r>
            <a:r>
              <a:rPr lang="en-GB" dirty="0"/>
              <a:t>and other forms of </a:t>
            </a:r>
            <a:r>
              <a:rPr lang="en-GB" u="sng" dirty="0"/>
              <a:t>property, inheritance, natural resources</a:t>
            </a:r>
            <a:r>
              <a:rPr lang="en-GB" dirty="0"/>
              <a:t>, appropriate new </a:t>
            </a:r>
            <a:r>
              <a:rPr lang="en-GB" u="sng" dirty="0"/>
              <a:t>technology, and financial services</a:t>
            </a:r>
            <a:r>
              <a:rPr lang="en-GB" dirty="0"/>
              <a:t> including microfinance</a:t>
            </a:r>
            <a:endParaRPr lang="de-DE" dirty="0"/>
          </a:p>
          <a:p>
            <a:endParaRPr lang="de-DE" dirty="0"/>
          </a:p>
        </p:txBody>
      </p:sp>
    </p:spTree>
    <p:extLst>
      <p:ext uri="{BB962C8B-B14F-4D97-AF65-F5344CB8AC3E}">
        <p14:creationId xmlns:p14="http://schemas.microsoft.com/office/powerpoint/2010/main" val="219143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Resilience</a:t>
            </a:r>
            <a:r>
              <a:rPr lang="de-DE" dirty="0" smtClean="0"/>
              <a:t> &amp; </a:t>
            </a:r>
            <a:r>
              <a:rPr lang="de-DE" dirty="0" err="1" smtClean="0"/>
              <a:t>Climate</a:t>
            </a:r>
            <a:endParaRPr lang="de-DE" dirty="0"/>
          </a:p>
        </p:txBody>
      </p:sp>
      <p:sp>
        <p:nvSpPr>
          <p:cNvPr id="3" name="Inhaltsplatzhalter 2"/>
          <p:cNvSpPr>
            <a:spLocks noGrp="1"/>
          </p:cNvSpPr>
          <p:nvPr>
            <p:ph idx="1"/>
          </p:nvPr>
        </p:nvSpPr>
        <p:spPr/>
        <p:txBody>
          <a:bodyPr>
            <a:normAutofit fontScale="92500" lnSpcReduction="20000"/>
          </a:bodyPr>
          <a:lstStyle/>
          <a:p>
            <a:r>
              <a:rPr lang="en-GB" dirty="0"/>
              <a:t>1.5 by 2030 build the resilience of the poor and those in vulnerable situations, and reduce their exposure and vulnerability to </a:t>
            </a:r>
            <a:r>
              <a:rPr lang="en-GB" u="sng" dirty="0"/>
              <a:t>climate-related </a:t>
            </a:r>
            <a:r>
              <a:rPr lang="en-GB" dirty="0"/>
              <a:t>extreme </a:t>
            </a:r>
            <a:r>
              <a:rPr lang="en-GB" dirty="0" smtClean="0"/>
              <a:t>events </a:t>
            </a:r>
            <a:r>
              <a:rPr lang="en-GB" dirty="0"/>
              <a:t>and other </a:t>
            </a:r>
            <a:r>
              <a:rPr lang="en-GB" u="sng" dirty="0" smtClean="0"/>
              <a:t>economic, social and environmental shocks </a:t>
            </a:r>
            <a:r>
              <a:rPr lang="en-GB" dirty="0" smtClean="0"/>
              <a:t>and </a:t>
            </a:r>
            <a:r>
              <a:rPr lang="en-GB" dirty="0"/>
              <a:t>disasters (</a:t>
            </a:r>
            <a:r>
              <a:rPr lang="en-GB" i="1" dirty="0">
                <a:solidFill>
                  <a:srgbClr val="7F7F7F"/>
                </a:solidFill>
              </a:rPr>
              <a:t>GREAT</a:t>
            </a:r>
            <a:r>
              <a:rPr lang="en-GB" dirty="0" smtClean="0"/>
              <a:t>)</a:t>
            </a:r>
          </a:p>
          <a:p>
            <a:pPr marL="0" indent="0">
              <a:buNone/>
            </a:pPr>
            <a:endParaRPr lang="de-DE" dirty="0"/>
          </a:p>
          <a:p>
            <a:r>
              <a:rPr lang="en-GB" dirty="0"/>
              <a:t>13.b Promote mechanisms for raising capacities for effective </a:t>
            </a:r>
            <a:r>
              <a:rPr lang="en-GB" u="sng" dirty="0"/>
              <a:t>climate change related planning </a:t>
            </a:r>
            <a:r>
              <a:rPr lang="en-GB" dirty="0"/>
              <a:t>and management, in LDCs, including focusing on </a:t>
            </a:r>
            <a:r>
              <a:rPr lang="en-GB" u="sng" dirty="0"/>
              <a:t>women</a:t>
            </a:r>
            <a:r>
              <a:rPr lang="en-GB" dirty="0"/>
              <a:t>, youth, local and marginalized communities (</a:t>
            </a:r>
            <a:r>
              <a:rPr lang="en-GB" i="1" dirty="0">
                <a:solidFill>
                  <a:srgbClr val="7F7F7F"/>
                </a:solidFill>
              </a:rPr>
              <a:t>GREAT</a:t>
            </a:r>
            <a:r>
              <a:rPr lang="en-GB" dirty="0" smtClean="0"/>
              <a:t>)</a:t>
            </a:r>
            <a:endParaRPr lang="de-DE" dirty="0"/>
          </a:p>
        </p:txBody>
      </p:sp>
    </p:spTree>
    <p:extLst>
      <p:ext uri="{BB962C8B-B14F-4D97-AF65-F5344CB8AC3E}">
        <p14:creationId xmlns:p14="http://schemas.microsoft.com/office/powerpoint/2010/main" val="198428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Gender sensitive </a:t>
            </a:r>
            <a:r>
              <a:rPr lang="de-DE" dirty="0" err="1" smtClean="0"/>
              <a:t>planning</a:t>
            </a:r>
            <a:endParaRPr lang="de-DE" dirty="0"/>
          </a:p>
        </p:txBody>
      </p:sp>
      <p:sp>
        <p:nvSpPr>
          <p:cNvPr id="3" name="Inhaltsplatzhalter 2"/>
          <p:cNvSpPr>
            <a:spLocks noGrp="1"/>
          </p:cNvSpPr>
          <p:nvPr>
            <p:ph idx="1"/>
          </p:nvPr>
        </p:nvSpPr>
        <p:spPr/>
        <p:txBody>
          <a:bodyPr/>
          <a:lstStyle/>
          <a:p>
            <a:r>
              <a:rPr lang="en-GB" dirty="0"/>
              <a:t>1.b create sound policy frameworks, at national, regional and international levels, based on pro-poor and </a:t>
            </a:r>
            <a:r>
              <a:rPr lang="en-GB" u="sng" dirty="0"/>
              <a:t>gender-sensitive development strategies</a:t>
            </a:r>
            <a:r>
              <a:rPr lang="en-GB" dirty="0"/>
              <a:t> (</a:t>
            </a:r>
            <a:r>
              <a:rPr lang="en-GB" i="1" dirty="0">
                <a:solidFill>
                  <a:srgbClr val="7F7F7F"/>
                </a:solidFill>
              </a:rPr>
              <a:t>GOOD</a:t>
            </a:r>
            <a:r>
              <a:rPr lang="en-GB" dirty="0"/>
              <a:t>) to support accelerated investments in poverty eradication actions</a:t>
            </a:r>
            <a:endParaRPr lang="de-DE" dirty="0"/>
          </a:p>
          <a:p>
            <a:endParaRPr lang="de-DE" dirty="0"/>
          </a:p>
        </p:txBody>
      </p:sp>
    </p:spTree>
    <p:extLst>
      <p:ext uri="{BB962C8B-B14F-4D97-AF65-F5344CB8AC3E}">
        <p14:creationId xmlns:p14="http://schemas.microsoft.com/office/powerpoint/2010/main" val="301126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Unpaid</a:t>
            </a:r>
            <a:r>
              <a:rPr lang="de-DE" dirty="0" smtClean="0"/>
              <a:t> </a:t>
            </a:r>
            <a:r>
              <a:rPr lang="de-DE" dirty="0" err="1" smtClean="0"/>
              <a:t>work</a:t>
            </a:r>
            <a:endParaRPr lang="de-DE" dirty="0"/>
          </a:p>
        </p:txBody>
      </p:sp>
      <p:sp>
        <p:nvSpPr>
          <p:cNvPr id="3" name="Inhaltsplatzhalter 2"/>
          <p:cNvSpPr>
            <a:spLocks noGrp="1"/>
          </p:cNvSpPr>
          <p:nvPr>
            <p:ph idx="1"/>
          </p:nvPr>
        </p:nvSpPr>
        <p:spPr/>
        <p:txBody>
          <a:bodyPr/>
          <a:lstStyle/>
          <a:p>
            <a:r>
              <a:rPr lang="en-GB" dirty="0"/>
              <a:t>5.4 </a:t>
            </a:r>
            <a:r>
              <a:rPr lang="en-GB" u="sng" dirty="0"/>
              <a:t>recognize</a:t>
            </a:r>
            <a:r>
              <a:rPr lang="en-GB" dirty="0"/>
              <a:t> and value (</a:t>
            </a:r>
            <a:r>
              <a:rPr lang="en-GB" i="1" dirty="0">
                <a:solidFill>
                  <a:schemeClr val="bg1">
                    <a:lumMod val="50000"/>
                  </a:schemeClr>
                </a:solidFill>
              </a:rPr>
              <a:t>we lost reduce and redistribute</a:t>
            </a:r>
            <a:r>
              <a:rPr lang="en-GB" dirty="0"/>
              <a:t>) </a:t>
            </a:r>
            <a:r>
              <a:rPr lang="en-GB" u="sng" dirty="0"/>
              <a:t>unpaid care and domestic work </a:t>
            </a:r>
            <a:r>
              <a:rPr lang="en-GB" dirty="0"/>
              <a:t>through the provision of public services, infrastructure and </a:t>
            </a:r>
            <a:r>
              <a:rPr lang="en-GB" u="sng" dirty="0"/>
              <a:t>social protection policies</a:t>
            </a:r>
            <a:r>
              <a:rPr lang="en-GB" dirty="0"/>
              <a:t>, and the promotion of </a:t>
            </a:r>
            <a:r>
              <a:rPr lang="en-GB" u="sng" dirty="0"/>
              <a:t>shared responsibility within the household </a:t>
            </a:r>
            <a:r>
              <a:rPr lang="en-GB" dirty="0"/>
              <a:t>(</a:t>
            </a:r>
            <a:r>
              <a:rPr lang="en-GB" i="1" dirty="0">
                <a:solidFill>
                  <a:srgbClr val="7F7F7F"/>
                </a:solidFill>
              </a:rPr>
              <a:t>up to here GREAT</a:t>
            </a:r>
            <a:r>
              <a:rPr lang="en-GB" dirty="0"/>
              <a:t>) and the family as nationally appropriate (</a:t>
            </a:r>
            <a:r>
              <a:rPr lang="en-GB" i="1" dirty="0">
                <a:solidFill>
                  <a:srgbClr val="7F7F7F"/>
                </a:solidFill>
              </a:rPr>
              <a:t>rest BAD</a:t>
            </a:r>
            <a:r>
              <a:rPr lang="en-GB" dirty="0"/>
              <a:t>)</a:t>
            </a:r>
            <a:endParaRPr lang="de-DE" dirty="0"/>
          </a:p>
          <a:p>
            <a:endParaRPr lang="de-DE" dirty="0"/>
          </a:p>
        </p:txBody>
      </p:sp>
    </p:spTree>
    <p:extLst>
      <p:ext uri="{BB962C8B-B14F-4D97-AF65-F5344CB8AC3E}">
        <p14:creationId xmlns:p14="http://schemas.microsoft.com/office/powerpoint/2010/main" val="353115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Gender MOI</a:t>
            </a:r>
            <a:endParaRPr lang="de-DE" dirty="0"/>
          </a:p>
        </p:txBody>
      </p:sp>
      <p:sp>
        <p:nvSpPr>
          <p:cNvPr id="3" name="Inhaltsplatzhalter 2"/>
          <p:cNvSpPr>
            <a:spLocks noGrp="1"/>
          </p:cNvSpPr>
          <p:nvPr>
            <p:ph idx="1"/>
          </p:nvPr>
        </p:nvSpPr>
        <p:spPr/>
        <p:txBody>
          <a:bodyPr>
            <a:normAutofit fontScale="77500" lnSpcReduction="20000"/>
          </a:bodyPr>
          <a:lstStyle/>
          <a:p>
            <a:r>
              <a:rPr lang="en-GB" dirty="0"/>
              <a:t>5.a undertake reforms to give </a:t>
            </a:r>
            <a:r>
              <a:rPr lang="en-GB" u="sng" dirty="0"/>
              <a:t>women equal rights to economic resources, as well as access to ownership and control over land and other forms of property, financial services, inheritance</a:t>
            </a:r>
            <a:r>
              <a:rPr lang="en-GB" dirty="0"/>
              <a:t>, and natural </a:t>
            </a:r>
            <a:r>
              <a:rPr lang="en-GB" dirty="0" smtClean="0"/>
              <a:t>resources (</a:t>
            </a:r>
            <a:r>
              <a:rPr lang="en-GB" i="1" dirty="0" smtClean="0">
                <a:solidFill>
                  <a:srgbClr val="7F7F7F"/>
                </a:solidFill>
              </a:rPr>
              <a:t>GREAT!</a:t>
            </a:r>
            <a:r>
              <a:rPr lang="en-GB" dirty="0" smtClean="0"/>
              <a:t>) </a:t>
            </a:r>
            <a:r>
              <a:rPr lang="en-GB" dirty="0"/>
              <a:t>in accordance with national laws </a:t>
            </a:r>
            <a:r>
              <a:rPr lang="en-GB" dirty="0" smtClean="0"/>
              <a:t>(</a:t>
            </a:r>
            <a:r>
              <a:rPr lang="en-GB" i="1" dirty="0" smtClean="0">
                <a:solidFill>
                  <a:srgbClr val="7F7F7F"/>
                </a:solidFill>
              </a:rPr>
              <a:t>BAD</a:t>
            </a:r>
            <a:r>
              <a:rPr lang="en-GB" dirty="0" smtClean="0"/>
              <a:t>)</a:t>
            </a:r>
            <a:endParaRPr lang="de-DE" dirty="0"/>
          </a:p>
          <a:p>
            <a:pPr marL="0" indent="0">
              <a:buNone/>
            </a:pPr>
            <a:r>
              <a:rPr lang="en-GB" dirty="0"/>
              <a:t> </a:t>
            </a:r>
            <a:endParaRPr lang="de-DE" dirty="0"/>
          </a:p>
          <a:p>
            <a:r>
              <a:rPr lang="en-GB" dirty="0"/>
              <a:t>5.b enhance the use of enabling technologies, in particular ICT, to promote women’s empowerment</a:t>
            </a:r>
            <a:endParaRPr lang="de-DE" dirty="0"/>
          </a:p>
          <a:p>
            <a:endParaRPr lang="de-DE" dirty="0"/>
          </a:p>
          <a:p>
            <a:r>
              <a:rPr lang="en-GB" dirty="0"/>
              <a:t>5.c adopt and strengthen </a:t>
            </a:r>
            <a:r>
              <a:rPr lang="en-GB" u="sng" dirty="0"/>
              <a:t>sound policies and enforceable legislation for the promotion of gender equality </a:t>
            </a:r>
            <a:r>
              <a:rPr lang="en-GB" dirty="0"/>
              <a:t>and the empowerment of all women and girls at all </a:t>
            </a:r>
            <a:r>
              <a:rPr lang="en-GB" dirty="0" smtClean="0"/>
              <a:t>levels</a:t>
            </a:r>
            <a:endParaRPr lang="de-DE" dirty="0"/>
          </a:p>
        </p:txBody>
      </p:sp>
    </p:spTree>
    <p:extLst>
      <p:ext uri="{BB962C8B-B14F-4D97-AF65-F5344CB8AC3E}">
        <p14:creationId xmlns:p14="http://schemas.microsoft.com/office/powerpoint/2010/main" val="109817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Equal</a:t>
            </a:r>
            <a:r>
              <a:rPr lang="de-DE" dirty="0" smtClean="0"/>
              <a:t> </a:t>
            </a:r>
            <a:r>
              <a:rPr lang="de-DE" dirty="0" err="1" smtClean="0"/>
              <a:t>pay</a:t>
            </a:r>
            <a:r>
              <a:rPr lang="de-DE" dirty="0" smtClean="0"/>
              <a:t> </a:t>
            </a:r>
            <a:r>
              <a:rPr lang="de-DE" dirty="0" err="1" smtClean="0"/>
              <a:t>for</a:t>
            </a:r>
            <a:r>
              <a:rPr lang="de-DE" dirty="0" smtClean="0"/>
              <a:t> </a:t>
            </a:r>
            <a:r>
              <a:rPr lang="de-DE" dirty="0" err="1" smtClean="0"/>
              <a:t>work</a:t>
            </a:r>
            <a:r>
              <a:rPr lang="de-DE" dirty="0" smtClean="0"/>
              <a:t> </a:t>
            </a:r>
            <a:r>
              <a:rPr lang="de-DE" dirty="0" err="1" smtClean="0"/>
              <a:t>equal</a:t>
            </a:r>
            <a:r>
              <a:rPr lang="de-DE" dirty="0" smtClean="0"/>
              <a:t> </a:t>
            </a:r>
            <a:r>
              <a:rPr lang="de-DE" dirty="0" err="1" smtClean="0"/>
              <a:t>value</a:t>
            </a:r>
            <a:endParaRPr lang="de-DE" dirty="0"/>
          </a:p>
        </p:txBody>
      </p:sp>
      <p:sp>
        <p:nvSpPr>
          <p:cNvPr id="3" name="Inhaltsplatzhalter 2"/>
          <p:cNvSpPr>
            <a:spLocks noGrp="1"/>
          </p:cNvSpPr>
          <p:nvPr>
            <p:ph idx="1"/>
          </p:nvPr>
        </p:nvSpPr>
        <p:spPr/>
        <p:txBody>
          <a:bodyPr/>
          <a:lstStyle/>
          <a:p>
            <a:r>
              <a:rPr lang="en-GB" dirty="0"/>
              <a:t>8.5 by 2030 achieve full and productive employment and decent work for all women (</a:t>
            </a:r>
            <a:r>
              <a:rPr lang="en-GB" i="1" dirty="0">
                <a:solidFill>
                  <a:srgbClr val="7F7F7F"/>
                </a:solidFill>
              </a:rPr>
              <a:t>GREAT</a:t>
            </a:r>
            <a:r>
              <a:rPr lang="en-GB" dirty="0"/>
              <a:t>) and men, including for young people and persons with disabilities, and equal pay for work of equal value (</a:t>
            </a:r>
            <a:r>
              <a:rPr lang="en-GB" i="1" dirty="0">
                <a:solidFill>
                  <a:srgbClr val="7F7F7F"/>
                </a:solidFill>
              </a:rPr>
              <a:t>GREAT</a:t>
            </a:r>
            <a:r>
              <a:rPr lang="en-GB" dirty="0"/>
              <a:t>)</a:t>
            </a:r>
            <a:endParaRPr lang="de-DE" dirty="0"/>
          </a:p>
          <a:p>
            <a:endParaRPr lang="de-DE" dirty="0"/>
          </a:p>
        </p:txBody>
      </p:sp>
    </p:spTree>
    <p:extLst>
      <p:ext uri="{BB962C8B-B14F-4D97-AF65-F5344CB8AC3E}">
        <p14:creationId xmlns:p14="http://schemas.microsoft.com/office/powerpoint/2010/main" val="820498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Reducing</a:t>
            </a:r>
            <a:r>
              <a:rPr lang="de-DE" dirty="0" smtClean="0"/>
              <a:t> </a:t>
            </a:r>
            <a:r>
              <a:rPr lang="de-DE" dirty="0" err="1" smtClean="0"/>
              <a:t>Inequalities</a:t>
            </a:r>
            <a:endParaRPr lang="de-DE" dirty="0"/>
          </a:p>
        </p:txBody>
      </p:sp>
      <p:sp>
        <p:nvSpPr>
          <p:cNvPr id="3" name="Inhaltsplatzhalter 2"/>
          <p:cNvSpPr>
            <a:spLocks noGrp="1"/>
          </p:cNvSpPr>
          <p:nvPr>
            <p:ph idx="1"/>
          </p:nvPr>
        </p:nvSpPr>
        <p:spPr/>
        <p:txBody>
          <a:bodyPr>
            <a:normAutofit fontScale="92500"/>
          </a:bodyPr>
          <a:lstStyle/>
          <a:p>
            <a:r>
              <a:rPr lang="en-GB" dirty="0"/>
              <a:t>10.1 by 2030 progressively achieve and sustain </a:t>
            </a:r>
            <a:r>
              <a:rPr lang="en-GB" u="sng" dirty="0"/>
              <a:t>income growth of the bottom 40%</a:t>
            </a:r>
            <a:r>
              <a:rPr lang="en-GB" dirty="0"/>
              <a:t> of the population at a rate higher than the national average (</a:t>
            </a:r>
            <a:r>
              <a:rPr lang="en-GB" i="1" dirty="0">
                <a:solidFill>
                  <a:srgbClr val="7F7F7F"/>
                </a:solidFill>
              </a:rPr>
              <a:t>GREAT: means redistribution policies!</a:t>
            </a:r>
            <a:r>
              <a:rPr lang="en-GB" dirty="0" smtClean="0"/>
              <a:t>)</a:t>
            </a:r>
          </a:p>
          <a:p>
            <a:pPr marL="0" indent="0">
              <a:buNone/>
            </a:pPr>
            <a:endParaRPr lang="de-DE" dirty="0"/>
          </a:p>
          <a:p>
            <a:r>
              <a:rPr lang="en-GB" dirty="0"/>
              <a:t>10.2 by 2030 empower and promote the </a:t>
            </a:r>
            <a:r>
              <a:rPr lang="en-GB" u="sng" dirty="0"/>
              <a:t>social, economic and political inclusion of all </a:t>
            </a:r>
            <a:r>
              <a:rPr lang="en-GB" dirty="0"/>
              <a:t>irrespective of age, sex, disability, race, ethnicity, origin, religion or economic or other status (</a:t>
            </a:r>
            <a:r>
              <a:rPr lang="en-GB" i="1" dirty="0">
                <a:solidFill>
                  <a:srgbClr val="7F7F7F"/>
                </a:solidFill>
              </a:rPr>
              <a:t>GREAT!!</a:t>
            </a:r>
            <a:r>
              <a:rPr lang="en-GB" dirty="0"/>
              <a:t>)</a:t>
            </a:r>
            <a:endParaRPr lang="de-DE" dirty="0"/>
          </a:p>
          <a:p>
            <a:pPr marL="0" indent="0">
              <a:buNone/>
            </a:pPr>
            <a:endParaRPr lang="de-DE" dirty="0"/>
          </a:p>
        </p:txBody>
      </p:sp>
    </p:spTree>
    <p:extLst>
      <p:ext uri="{BB962C8B-B14F-4D97-AF65-F5344CB8AC3E}">
        <p14:creationId xmlns:p14="http://schemas.microsoft.com/office/powerpoint/2010/main" val="363367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Eliminate</a:t>
            </a:r>
            <a:r>
              <a:rPr lang="de-DE" dirty="0" smtClean="0"/>
              <a:t> </a:t>
            </a:r>
            <a:r>
              <a:rPr lang="de-DE" dirty="0" err="1" smtClean="0"/>
              <a:t>discriminatory</a:t>
            </a:r>
            <a:r>
              <a:rPr lang="de-DE" dirty="0" smtClean="0"/>
              <a:t> </a:t>
            </a:r>
            <a:r>
              <a:rPr lang="de-DE" dirty="0" err="1" smtClean="0"/>
              <a:t>laws</a:t>
            </a:r>
            <a:endParaRPr lang="de-DE" dirty="0"/>
          </a:p>
        </p:txBody>
      </p:sp>
      <p:sp>
        <p:nvSpPr>
          <p:cNvPr id="3" name="Inhaltsplatzhalter 2"/>
          <p:cNvSpPr>
            <a:spLocks noGrp="1"/>
          </p:cNvSpPr>
          <p:nvPr>
            <p:ph idx="1"/>
          </p:nvPr>
        </p:nvSpPr>
        <p:spPr/>
        <p:txBody>
          <a:bodyPr>
            <a:normAutofit fontScale="92500" lnSpcReduction="10000"/>
          </a:bodyPr>
          <a:lstStyle/>
          <a:p>
            <a:r>
              <a:rPr lang="en-GB" dirty="0"/>
              <a:t>10.3 ensure equal opportunity and reduce inequalities of outcome, including through </a:t>
            </a:r>
            <a:r>
              <a:rPr lang="en-GB" u="sng" dirty="0"/>
              <a:t>eliminating discriminatory laws, policies and practices</a:t>
            </a:r>
            <a:r>
              <a:rPr lang="en-GB" dirty="0"/>
              <a:t> and promoting appropriate legislation, policies and actions in this regard (</a:t>
            </a:r>
            <a:r>
              <a:rPr lang="en-GB" i="1" dirty="0">
                <a:solidFill>
                  <a:srgbClr val="7F7F7F"/>
                </a:solidFill>
              </a:rPr>
              <a:t>GREAT</a:t>
            </a:r>
            <a:r>
              <a:rPr lang="en-GB" dirty="0" smtClean="0"/>
              <a:t>)</a:t>
            </a:r>
          </a:p>
          <a:p>
            <a:pPr marL="0" indent="0">
              <a:buNone/>
            </a:pPr>
            <a:endParaRPr lang="de-DE" dirty="0"/>
          </a:p>
          <a:p>
            <a:r>
              <a:rPr lang="en-GB" dirty="0"/>
              <a:t>10.4 adopt policies especially </a:t>
            </a:r>
            <a:r>
              <a:rPr lang="en-GB" u="sng" dirty="0"/>
              <a:t>fiscal, wage, and social protection policies</a:t>
            </a:r>
            <a:r>
              <a:rPr lang="en-GB" dirty="0"/>
              <a:t> and progressively achieve greater </a:t>
            </a:r>
            <a:r>
              <a:rPr lang="en-GB" u="sng" dirty="0"/>
              <a:t>equality</a:t>
            </a:r>
            <a:r>
              <a:rPr lang="en-GB" dirty="0"/>
              <a:t> (</a:t>
            </a:r>
            <a:r>
              <a:rPr lang="en-GB" i="1" dirty="0">
                <a:solidFill>
                  <a:srgbClr val="7F7F7F"/>
                </a:solidFill>
              </a:rPr>
              <a:t>GREAT, we almost lost this</a:t>
            </a:r>
            <a:r>
              <a:rPr lang="en-GB" dirty="0" smtClean="0"/>
              <a:t>)</a:t>
            </a:r>
            <a:endParaRPr lang="de-DE" dirty="0"/>
          </a:p>
        </p:txBody>
      </p:sp>
    </p:spTree>
    <p:extLst>
      <p:ext uri="{BB962C8B-B14F-4D97-AF65-F5344CB8AC3E}">
        <p14:creationId xmlns:p14="http://schemas.microsoft.com/office/powerpoint/2010/main" val="25181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Public </a:t>
            </a:r>
            <a:r>
              <a:rPr lang="de-DE" dirty="0" err="1" smtClean="0"/>
              <a:t>transport</a:t>
            </a:r>
            <a:r>
              <a:rPr lang="de-DE" dirty="0" smtClean="0"/>
              <a:t>, </a:t>
            </a:r>
            <a:r>
              <a:rPr lang="de-DE" dirty="0" err="1" smtClean="0"/>
              <a:t>services</a:t>
            </a:r>
            <a:endParaRPr lang="de-DE" dirty="0"/>
          </a:p>
        </p:txBody>
      </p:sp>
      <p:sp>
        <p:nvSpPr>
          <p:cNvPr id="3" name="Inhaltsplatzhalter 2"/>
          <p:cNvSpPr>
            <a:spLocks noGrp="1"/>
          </p:cNvSpPr>
          <p:nvPr>
            <p:ph idx="1"/>
          </p:nvPr>
        </p:nvSpPr>
        <p:spPr/>
        <p:txBody>
          <a:bodyPr>
            <a:normAutofit fontScale="92500" lnSpcReduction="20000"/>
          </a:bodyPr>
          <a:lstStyle/>
          <a:p>
            <a:r>
              <a:rPr lang="en-GB" dirty="0"/>
              <a:t>11.1 by 2030, ensure </a:t>
            </a:r>
            <a:r>
              <a:rPr lang="en-GB" u="sng" dirty="0"/>
              <a:t>access for all to adequate, safe and affordable housing and basic services</a:t>
            </a:r>
            <a:r>
              <a:rPr lang="en-GB" dirty="0"/>
              <a:t>, and upgrade slums (</a:t>
            </a:r>
            <a:r>
              <a:rPr lang="en-GB" i="1" dirty="0">
                <a:solidFill>
                  <a:srgbClr val="7F7F7F"/>
                </a:solidFill>
              </a:rPr>
              <a:t>GREAT!!</a:t>
            </a:r>
            <a:r>
              <a:rPr lang="en-GB" dirty="0" smtClean="0"/>
              <a:t>)</a:t>
            </a:r>
          </a:p>
          <a:p>
            <a:pPr marL="0" indent="0">
              <a:buNone/>
            </a:pPr>
            <a:endParaRPr lang="de-DE" dirty="0"/>
          </a:p>
          <a:p>
            <a:r>
              <a:rPr lang="en-GB" dirty="0"/>
              <a:t>11.2 by 2030, provide access to </a:t>
            </a:r>
            <a:r>
              <a:rPr lang="en-GB" u="sng" dirty="0"/>
              <a:t>safe, </a:t>
            </a:r>
            <a:r>
              <a:rPr lang="en-GB" dirty="0"/>
              <a:t>affordable, accessible and sustainable</a:t>
            </a:r>
            <a:r>
              <a:rPr lang="en-GB" u="sng" dirty="0"/>
              <a:t> transport </a:t>
            </a:r>
            <a:r>
              <a:rPr lang="en-GB" dirty="0"/>
              <a:t>systems for all, improving road safety, notably by expanding </a:t>
            </a:r>
            <a:r>
              <a:rPr lang="en-GB" u="sng" dirty="0"/>
              <a:t>public transport</a:t>
            </a:r>
            <a:r>
              <a:rPr lang="en-GB" dirty="0"/>
              <a:t>, with special attention to the needs of those in vulnerable situations, </a:t>
            </a:r>
            <a:r>
              <a:rPr lang="en-GB" u="sng" dirty="0"/>
              <a:t>women</a:t>
            </a:r>
            <a:r>
              <a:rPr lang="en-GB" dirty="0"/>
              <a:t>, children, persons with disabilities and older persons (</a:t>
            </a:r>
            <a:r>
              <a:rPr lang="en-GB" i="1" dirty="0">
                <a:solidFill>
                  <a:srgbClr val="7F7F7F"/>
                </a:solidFill>
              </a:rPr>
              <a:t>GOOD!</a:t>
            </a:r>
            <a:r>
              <a:rPr lang="en-GB" dirty="0" smtClean="0"/>
              <a:t>)</a:t>
            </a:r>
            <a:endParaRPr lang="de-DE" dirty="0"/>
          </a:p>
        </p:txBody>
      </p:sp>
    </p:spTree>
    <p:extLst>
      <p:ext uri="{BB962C8B-B14F-4D97-AF65-F5344CB8AC3E}">
        <p14:creationId xmlns:p14="http://schemas.microsoft.com/office/powerpoint/2010/main" val="390575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Now its all about Addis ! CSO ask: </a:t>
            </a:r>
            <a:endParaRPr lang="en-GB" dirty="0"/>
          </a:p>
        </p:txBody>
      </p:sp>
      <p:sp>
        <p:nvSpPr>
          <p:cNvPr id="3" name="Inhaltsplatzhalter 2"/>
          <p:cNvSpPr>
            <a:spLocks noGrp="1"/>
          </p:cNvSpPr>
          <p:nvPr>
            <p:ph idx="1"/>
          </p:nvPr>
        </p:nvSpPr>
        <p:spPr>
          <a:xfrm>
            <a:off x="457200" y="1417638"/>
            <a:ext cx="8229600" cy="5186362"/>
          </a:xfrm>
        </p:spPr>
        <p:txBody>
          <a:bodyPr>
            <a:normAutofit fontScale="85000" lnSpcReduction="20000"/>
          </a:bodyPr>
          <a:lstStyle/>
          <a:p>
            <a:r>
              <a:rPr lang="en-GB" dirty="0" smtClean="0"/>
              <a:t>Systemic Change global financial systems</a:t>
            </a:r>
          </a:p>
          <a:p>
            <a:pPr lvl="1"/>
            <a:r>
              <a:rPr lang="en-GB" b="1" dirty="0" smtClean="0"/>
              <a:t>Debt relief </a:t>
            </a:r>
            <a:r>
              <a:rPr lang="en-GB" dirty="0" smtClean="0"/>
              <a:t>&amp; restructuring UN Resolution</a:t>
            </a:r>
          </a:p>
          <a:p>
            <a:pPr lvl="1"/>
            <a:r>
              <a:rPr lang="en-GB" b="1" dirty="0" smtClean="0"/>
              <a:t>UN tax cooperation </a:t>
            </a:r>
            <a:r>
              <a:rPr lang="en-GB" dirty="0" smtClean="0"/>
              <a:t>inter-governmental body</a:t>
            </a:r>
          </a:p>
          <a:p>
            <a:pPr lvl="1"/>
            <a:r>
              <a:rPr lang="en-GB" dirty="0" smtClean="0"/>
              <a:t>Basic global </a:t>
            </a:r>
            <a:r>
              <a:rPr lang="en-GB" b="1" dirty="0" smtClean="0"/>
              <a:t>corporate tax </a:t>
            </a:r>
            <a:r>
              <a:rPr lang="en-GB" dirty="0" smtClean="0"/>
              <a:t>rate, Social protection floor &amp; Universal health coverage and insurance</a:t>
            </a:r>
          </a:p>
          <a:p>
            <a:pPr lvl="1"/>
            <a:r>
              <a:rPr lang="en-GB" b="1" dirty="0" smtClean="0"/>
              <a:t>Gender budgeting </a:t>
            </a:r>
            <a:r>
              <a:rPr lang="en-GB" dirty="0" smtClean="0"/>
              <a:t>for all budgets</a:t>
            </a:r>
          </a:p>
          <a:p>
            <a:pPr lvl="1"/>
            <a:r>
              <a:rPr lang="en-GB" b="1" dirty="0" smtClean="0"/>
              <a:t>Earmarked funds </a:t>
            </a:r>
            <a:r>
              <a:rPr lang="en-GB" dirty="0" smtClean="0"/>
              <a:t>for women’s rights organisations, cooperatives and social enterprises</a:t>
            </a:r>
          </a:p>
          <a:p>
            <a:pPr lvl="1"/>
            <a:r>
              <a:rPr lang="en-GB" b="1" dirty="0" smtClean="0"/>
              <a:t>Specific windows/access </a:t>
            </a:r>
            <a:r>
              <a:rPr lang="en-GB" dirty="0" smtClean="0"/>
              <a:t>for women to all development and climate funds </a:t>
            </a:r>
          </a:p>
          <a:p>
            <a:pPr lvl="1"/>
            <a:r>
              <a:rPr lang="en-GB" dirty="0" smtClean="0"/>
              <a:t>Eliminate </a:t>
            </a:r>
            <a:r>
              <a:rPr lang="en-GB" b="1" dirty="0" smtClean="0"/>
              <a:t>Trade Agreement, Investor Protection</a:t>
            </a:r>
            <a:r>
              <a:rPr lang="en-GB" dirty="0" smtClean="0"/>
              <a:t> which negatively impact women’s rights </a:t>
            </a:r>
          </a:p>
          <a:p>
            <a:pPr lvl="1"/>
            <a:r>
              <a:rPr lang="en-GB" b="1" dirty="0" smtClean="0"/>
              <a:t>UN Technology Facilitation </a:t>
            </a:r>
            <a:r>
              <a:rPr lang="en-GB" dirty="0" smtClean="0"/>
              <a:t>Mechanism + Assessment</a:t>
            </a:r>
          </a:p>
          <a:p>
            <a:pPr lvl="1"/>
            <a:r>
              <a:rPr lang="en-GB" b="1" dirty="0" smtClean="0"/>
              <a:t>Delete references to PPPs </a:t>
            </a:r>
            <a:r>
              <a:rPr lang="en-GB" dirty="0" smtClean="0"/>
              <a:t>and </a:t>
            </a:r>
            <a:r>
              <a:rPr lang="en-GB" b="1" dirty="0" smtClean="0"/>
              <a:t>blended</a:t>
            </a:r>
            <a:r>
              <a:rPr lang="en-GB" dirty="0" smtClean="0"/>
              <a:t> finance</a:t>
            </a:r>
            <a:endParaRPr lang="en-GB" dirty="0"/>
          </a:p>
        </p:txBody>
      </p:sp>
    </p:spTree>
    <p:extLst>
      <p:ext uri="{BB962C8B-B14F-4D97-AF65-F5344CB8AC3E}">
        <p14:creationId xmlns:p14="http://schemas.microsoft.com/office/powerpoint/2010/main" val="139059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06462"/>
          </a:xfrm>
        </p:spPr>
        <p:txBody>
          <a:bodyPr>
            <a:normAutofit/>
          </a:bodyPr>
          <a:lstStyle/>
          <a:p>
            <a:r>
              <a:rPr lang="de-DE" dirty="0" smtClean="0"/>
              <a:t>Millennium Development Goals</a:t>
            </a:r>
            <a:endParaRPr lang="en-GB" dirty="0"/>
          </a:p>
        </p:txBody>
      </p:sp>
      <p:pic>
        <p:nvPicPr>
          <p:cNvPr id="4" name="Bild 3" descr="Bildschirmfoto 2014-07-02 um 20.20.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980" y="1281766"/>
            <a:ext cx="4809465" cy="4572934"/>
          </a:xfrm>
          <a:prstGeom prst="rect">
            <a:avLst/>
          </a:prstGeom>
        </p:spPr>
      </p:pic>
      <p:sp>
        <p:nvSpPr>
          <p:cNvPr id="5" name="Inhaltsplatzhalter 2"/>
          <p:cNvSpPr>
            <a:spLocks noGrp="1"/>
          </p:cNvSpPr>
          <p:nvPr>
            <p:ph idx="1"/>
          </p:nvPr>
        </p:nvSpPr>
        <p:spPr>
          <a:xfrm>
            <a:off x="457200" y="6019800"/>
            <a:ext cx="8229600" cy="647700"/>
          </a:xfrm>
        </p:spPr>
        <p:txBody>
          <a:bodyPr>
            <a:normAutofit/>
          </a:bodyPr>
          <a:lstStyle/>
          <a:p>
            <a:r>
              <a:rPr lang="en-GB" sz="2200" dirty="0" smtClean="0"/>
              <a:t>The MDGs: very aggregated, hide inequalities in EECCA region </a:t>
            </a:r>
          </a:p>
          <a:p>
            <a:endParaRPr lang="en-GB" sz="2200" dirty="0"/>
          </a:p>
        </p:txBody>
      </p:sp>
    </p:spTree>
    <p:extLst>
      <p:ext uri="{BB962C8B-B14F-4D97-AF65-F5344CB8AC3E}">
        <p14:creationId xmlns:p14="http://schemas.microsoft.com/office/powerpoint/2010/main" val="471176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3562"/>
          </a:xfrm>
        </p:spPr>
        <p:txBody>
          <a:bodyPr>
            <a:noAutofit/>
          </a:bodyPr>
          <a:lstStyle/>
          <a:p>
            <a:r>
              <a:rPr lang="en-GB" sz="2600" dirty="0" smtClean="0"/>
              <a:t>UNWOMEN: Key Messages on Financing for </a:t>
            </a:r>
            <a:r>
              <a:rPr lang="en-GB" sz="2600" dirty="0" err="1" smtClean="0"/>
              <a:t>Devlopment</a:t>
            </a:r>
            <a:r>
              <a:rPr lang="en-GB" sz="2600" dirty="0" smtClean="0"/>
              <a:t> </a:t>
            </a:r>
            <a:endParaRPr lang="en-GB" sz="2600" dirty="0"/>
          </a:p>
        </p:txBody>
      </p:sp>
      <p:pic>
        <p:nvPicPr>
          <p:cNvPr id="4" name="Bild 3" descr="Screenshot 2015-05-08 12.21.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76200"/>
            <a:ext cx="8051575" cy="6858000"/>
          </a:xfrm>
          <a:prstGeom prst="rect">
            <a:avLst/>
          </a:prstGeom>
        </p:spPr>
      </p:pic>
    </p:spTree>
    <p:extLst>
      <p:ext uri="{BB962C8B-B14F-4D97-AF65-F5344CB8AC3E}">
        <p14:creationId xmlns:p14="http://schemas.microsoft.com/office/powerpoint/2010/main" val="387537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Dysfunctional global financial system</a:t>
            </a:r>
            <a:endParaRPr lang="en-GB" dirty="0"/>
          </a:p>
        </p:txBody>
      </p:sp>
      <p:pic>
        <p:nvPicPr>
          <p:cNvPr id="4" name="Bild 3" descr="Screenshot 2015-05-08 12.25.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197100"/>
            <a:ext cx="8610600" cy="2463800"/>
          </a:xfrm>
          <a:prstGeom prst="rect">
            <a:avLst/>
          </a:prstGeom>
        </p:spPr>
      </p:pic>
      <p:sp>
        <p:nvSpPr>
          <p:cNvPr id="5" name="Textfeld 4"/>
          <p:cNvSpPr txBox="1"/>
          <p:nvPr/>
        </p:nvSpPr>
        <p:spPr>
          <a:xfrm>
            <a:off x="457200" y="1727200"/>
            <a:ext cx="1790700" cy="369332"/>
          </a:xfrm>
          <a:prstGeom prst="rect">
            <a:avLst/>
          </a:prstGeom>
          <a:noFill/>
        </p:spPr>
        <p:txBody>
          <a:bodyPr wrap="square" rtlCol="0">
            <a:spAutoFit/>
          </a:bodyPr>
          <a:lstStyle/>
          <a:p>
            <a:r>
              <a:rPr lang="de-DE" dirty="0" smtClean="0"/>
              <a:t>UNWOMEN:</a:t>
            </a:r>
            <a:endParaRPr lang="de-DE" dirty="0"/>
          </a:p>
        </p:txBody>
      </p:sp>
      <p:sp>
        <p:nvSpPr>
          <p:cNvPr id="7" name="Textfeld 6"/>
          <p:cNvSpPr txBox="1"/>
          <p:nvPr/>
        </p:nvSpPr>
        <p:spPr>
          <a:xfrm>
            <a:off x="457200" y="4876800"/>
            <a:ext cx="5562600" cy="584776"/>
          </a:xfrm>
          <a:prstGeom prst="rect">
            <a:avLst/>
          </a:prstGeom>
          <a:noFill/>
        </p:spPr>
        <p:txBody>
          <a:bodyPr wrap="square" rtlCol="0">
            <a:spAutoFit/>
          </a:bodyPr>
          <a:lstStyle/>
          <a:p>
            <a:r>
              <a:rPr lang="de-DE" sz="3200" b="1" dirty="0" smtClean="0">
                <a:solidFill>
                  <a:srgbClr val="FF0000"/>
                </a:solidFill>
              </a:rPr>
              <a:t>Redistribution not Austerity </a:t>
            </a:r>
            <a:r>
              <a:rPr lang="de-DE" sz="2200" b="1" dirty="0" smtClean="0">
                <a:solidFill>
                  <a:srgbClr val="FF0000"/>
                </a:solidFill>
              </a:rPr>
              <a:t>!</a:t>
            </a:r>
            <a:endParaRPr lang="de-DE" sz="2200" b="1" dirty="0">
              <a:solidFill>
                <a:srgbClr val="FF0000"/>
              </a:solidFill>
            </a:endParaRPr>
          </a:p>
        </p:txBody>
      </p:sp>
    </p:spTree>
    <p:extLst>
      <p:ext uri="{BB962C8B-B14F-4D97-AF65-F5344CB8AC3E}">
        <p14:creationId xmlns:p14="http://schemas.microsoft.com/office/powerpoint/2010/main" val="407461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Progressive tax systems</a:t>
            </a:r>
            <a:endParaRPr lang="en-GB" dirty="0"/>
          </a:p>
        </p:txBody>
      </p:sp>
      <p:sp>
        <p:nvSpPr>
          <p:cNvPr id="3" name="Inhaltsplatzhalter 2"/>
          <p:cNvSpPr>
            <a:spLocks noGrp="1"/>
          </p:cNvSpPr>
          <p:nvPr>
            <p:ph idx="1"/>
          </p:nvPr>
        </p:nvSpPr>
        <p:spPr>
          <a:xfrm>
            <a:off x="457200" y="4622800"/>
            <a:ext cx="8229600" cy="1503363"/>
          </a:xfrm>
        </p:spPr>
        <p:txBody>
          <a:bodyPr>
            <a:normAutofit lnSpcReduction="10000"/>
          </a:bodyPr>
          <a:lstStyle/>
          <a:p>
            <a:r>
              <a:rPr lang="en-GB" dirty="0">
                <a:solidFill>
                  <a:srgbClr val="FF0000"/>
                </a:solidFill>
              </a:rPr>
              <a:t>shifting burden away from poor &amp; </a:t>
            </a:r>
            <a:r>
              <a:rPr lang="en-GB" dirty="0" smtClean="0">
                <a:solidFill>
                  <a:srgbClr val="FF0000"/>
                </a:solidFill>
              </a:rPr>
              <a:t>women to corporations, especially financial and extractive sectors !!</a:t>
            </a:r>
            <a:endParaRPr lang="de-DE" dirty="0">
              <a:solidFill>
                <a:srgbClr val="FF0000"/>
              </a:solidFill>
            </a:endParaRPr>
          </a:p>
        </p:txBody>
      </p:sp>
      <p:pic>
        <p:nvPicPr>
          <p:cNvPr id="4" name="Bild 3" descr="Screenshot 2015-05-08 12.2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438400"/>
            <a:ext cx="8610600" cy="1981200"/>
          </a:xfrm>
          <a:prstGeom prst="rect">
            <a:avLst/>
          </a:prstGeom>
        </p:spPr>
      </p:pic>
      <p:sp>
        <p:nvSpPr>
          <p:cNvPr id="5" name="Textfeld 4"/>
          <p:cNvSpPr txBox="1"/>
          <p:nvPr/>
        </p:nvSpPr>
        <p:spPr>
          <a:xfrm>
            <a:off x="330200" y="18415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147986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Social Protection &amp; Unpaid care work </a:t>
            </a:r>
            <a:endParaRPr lang="en-GB" dirty="0"/>
          </a:p>
        </p:txBody>
      </p:sp>
      <p:sp>
        <p:nvSpPr>
          <p:cNvPr id="3" name="Inhaltsplatzhalter 2"/>
          <p:cNvSpPr>
            <a:spLocks noGrp="1"/>
          </p:cNvSpPr>
          <p:nvPr>
            <p:ph idx="1"/>
          </p:nvPr>
        </p:nvSpPr>
        <p:spPr>
          <a:xfrm>
            <a:off x="457200" y="4838700"/>
            <a:ext cx="8229600" cy="2019300"/>
          </a:xfrm>
        </p:spPr>
        <p:txBody>
          <a:bodyPr>
            <a:normAutofit fontScale="77500" lnSpcReduction="20000"/>
          </a:bodyPr>
          <a:lstStyle/>
          <a:p>
            <a:r>
              <a:rPr lang="en-GB" dirty="0" smtClean="0">
                <a:solidFill>
                  <a:srgbClr val="FF0000"/>
                </a:solidFill>
              </a:rPr>
              <a:t>Ensure social protection floors </a:t>
            </a:r>
            <a:r>
              <a:rPr lang="de-DE" dirty="0" smtClean="0">
                <a:solidFill>
                  <a:srgbClr val="FF0000"/>
                </a:solidFill>
              </a:rPr>
              <a:t>–</a:t>
            </a:r>
            <a:r>
              <a:rPr lang="en-GB" dirty="0" smtClean="0">
                <a:solidFill>
                  <a:srgbClr val="FF0000"/>
                </a:solidFill>
              </a:rPr>
              <a:t> specifically focussed on women (</a:t>
            </a:r>
            <a:r>
              <a:rPr lang="en-GB" dirty="0" err="1" smtClean="0">
                <a:solidFill>
                  <a:srgbClr val="FF0000"/>
                </a:solidFill>
              </a:rPr>
              <a:t>eg</a:t>
            </a:r>
            <a:r>
              <a:rPr lang="en-GB" dirty="0" smtClean="0">
                <a:solidFill>
                  <a:srgbClr val="FF0000"/>
                </a:solidFill>
              </a:rPr>
              <a:t>. Brazil)</a:t>
            </a:r>
          </a:p>
          <a:p>
            <a:r>
              <a:rPr lang="en-GB" dirty="0" smtClean="0">
                <a:solidFill>
                  <a:srgbClr val="FF0000"/>
                </a:solidFill>
              </a:rPr>
              <a:t>Bring back into FFD draft &amp; 31 the ILO Convention 102, </a:t>
            </a:r>
            <a:r>
              <a:rPr lang="en-GB" dirty="0">
                <a:solidFill>
                  <a:srgbClr val="FF0000"/>
                </a:solidFill>
              </a:rPr>
              <a:t>and the accompanying Recommendation 202 and as elaborated by the UN CESCR under General Comment </a:t>
            </a:r>
            <a:r>
              <a:rPr lang="en-GB" dirty="0" smtClean="0">
                <a:solidFill>
                  <a:srgbClr val="FF0000"/>
                </a:solidFill>
              </a:rPr>
              <a:t>19 </a:t>
            </a:r>
            <a:endParaRPr lang="en-GB" dirty="0">
              <a:solidFill>
                <a:srgbClr val="FF0000"/>
              </a:solidFill>
            </a:endParaRPr>
          </a:p>
        </p:txBody>
      </p:sp>
      <p:pic>
        <p:nvPicPr>
          <p:cNvPr id="4" name="Bild 3" descr="Screenshot 2015-05-08 12.4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603500"/>
            <a:ext cx="8547100" cy="1638300"/>
          </a:xfrm>
          <a:prstGeom prst="rect">
            <a:avLst/>
          </a:prstGeom>
        </p:spPr>
      </p:pic>
      <p:sp>
        <p:nvSpPr>
          <p:cNvPr id="5" name="Textfeld 4"/>
          <p:cNvSpPr txBox="1"/>
          <p:nvPr/>
        </p:nvSpPr>
        <p:spPr>
          <a:xfrm>
            <a:off x="330200" y="18415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2739859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Gender Responsive Budgeting</a:t>
            </a:r>
            <a:endParaRPr lang="en-GB" dirty="0"/>
          </a:p>
        </p:txBody>
      </p:sp>
      <p:sp>
        <p:nvSpPr>
          <p:cNvPr id="3" name="Inhaltsplatzhalter 2"/>
          <p:cNvSpPr>
            <a:spLocks noGrp="1"/>
          </p:cNvSpPr>
          <p:nvPr>
            <p:ph idx="1"/>
          </p:nvPr>
        </p:nvSpPr>
        <p:spPr>
          <a:xfrm>
            <a:off x="457200" y="5067300"/>
            <a:ext cx="8229600" cy="1058863"/>
          </a:xfrm>
        </p:spPr>
        <p:txBody>
          <a:bodyPr>
            <a:normAutofit/>
          </a:bodyPr>
          <a:lstStyle/>
          <a:p>
            <a:pPr marL="0" indent="0">
              <a:buNone/>
            </a:pPr>
            <a:r>
              <a:rPr lang="en-GB" dirty="0" smtClean="0">
                <a:solidFill>
                  <a:srgbClr val="FF0000"/>
                </a:solidFill>
              </a:rPr>
              <a:t>Add „Gender Responsive Budgeting“ to </a:t>
            </a:r>
            <a:r>
              <a:rPr lang="en-GB" dirty="0" err="1" smtClean="0">
                <a:solidFill>
                  <a:srgbClr val="FF0000"/>
                </a:solidFill>
              </a:rPr>
              <a:t>FfD</a:t>
            </a:r>
            <a:r>
              <a:rPr lang="en-GB" dirty="0" smtClean="0">
                <a:solidFill>
                  <a:srgbClr val="FF0000"/>
                </a:solidFill>
              </a:rPr>
              <a:t> &amp;27! </a:t>
            </a:r>
            <a:endParaRPr lang="en-GB" dirty="0">
              <a:solidFill>
                <a:srgbClr val="FF0000"/>
              </a:solidFill>
            </a:endParaRPr>
          </a:p>
        </p:txBody>
      </p:sp>
      <p:pic>
        <p:nvPicPr>
          <p:cNvPr id="6" name="Bild 5" descr="Screenshot 2015-05-08 12.5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2311400"/>
            <a:ext cx="8699500" cy="2235200"/>
          </a:xfrm>
          <a:prstGeom prst="rect">
            <a:avLst/>
          </a:prstGeom>
        </p:spPr>
      </p:pic>
      <p:sp>
        <p:nvSpPr>
          <p:cNvPr id="7" name="Textfeld 6"/>
          <p:cNvSpPr txBox="1"/>
          <p:nvPr/>
        </p:nvSpPr>
        <p:spPr>
          <a:xfrm>
            <a:off x="330200" y="18415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774660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Regulate Private Sector to not harm</a:t>
            </a:r>
            <a:endParaRPr lang="en-GB" dirty="0"/>
          </a:p>
        </p:txBody>
      </p:sp>
      <p:sp>
        <p:nvSpPr>
          <p:cNvPr id="3" name="Inhaltsplatzhalter 2"/>
          <p:cNvSpPr>
            <a:spLocks noGrp="1"/>
          </p:cNvSpPr>
          <p:nvPr>
            <p:ph idx="1"/>
          </p:nvPr>
        </p:nvSpPr>
        <p:spPr>
          <a:xfrm>
            <a:off x="457200" y="5308600"/>
            <a:ext cx="8483600" cy="817563"/>
          </a:xfrm>
        </p:spPr>
        <p:txBody>
          <a:bodyPr>
            <a:noAutofit/>
          </a:bodyPr>
          <a:lstStyle/>
          <a:p>
            <a:r>
              <a:rPr lang="en-GB" sz="2200" dirty="0" smtClean="0">
                <a:solidFill>
                  <a:srgbClr val="FF0000"/>
                </a:solidFill>
              </a:rPr>
              <a:t>Regulate private sector to uphold Women human rights !</a:t>
            </a:r>
          </a:p>
          <a:p>
            <a:r>
              <a:rPr lang="en-GB" sz="2200" dirty="0" smtClean="0">
                <a:solidFill>
                  <a:srgbClr val="FF0000"/>
                </a:solidFill>
              </a:rPr>
              <a:t>Review all investor protection clauses, tax rulings, trade agreements!</a:t>
            </a:r>
          </a:p>
          <a:p>
            <a:r>
              <a:rPr lang="en-GB" sz="2200" dirty="0" smtClean="0">
                <a:solidFill>
                  <a:srgbClr val="FF0000"/>
                </a:solidFill>
              </a:rPr>
              <a:t>Social, Environmental and Women rights safe guards !</a:t>
            </a:r>
            <a:endParaRPr lang="en-GB" sz="2200" dirty="0">
              <a:solidFill>
                <a:srgbClr val="FF0000"/>
              </a:solidFill>
            </a:endParaRPr>
          </a:p>
        </p:txBody>
      </p:sp>
      <p:pic>
        <p:nvPicPr>
          <p:cNvPr id="4" name="Bild 3" descr="Screenshot 2015-05-08 12.56.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336800"/>
            <a:ext cx="8547100" cy="2832100"/>
          </a:xfrm>
          <a:prstGeom prst="rect">
            <a:avLst/>
          </a:prstGeom>
        </p:spPr>
      </p:pic>
      <p:sp>
        <p:nvSpPr>
          <p:cNvPr id="5" name="Textfeld 4"/>
          <p:cNvSpPr txBox="1"/>
          <p:nvPr/>
        </p:nvSpPr>
        <p:spPr>
          <a:xfrm>
            <a:off x="330200" y="18415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563612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369300" cy="1143000"/>
          </a:xfrm>
        </p:spPr>
        <p:txBody>
          <a:bodyPr>
            <a:normAutofit fontScale="90000"/>
          </a:bodyPr>
          <a:lstStyle/>
          <a:p>
            <a:r>
              <a:rPr lang="en-GB" dirty="0" smtClean="0"/>
              <a:t>Global Partnership &amp; reform Int‘l Trade</a:t>
            </a:r>
            <a:endParaRPr lang="en-GB" dirty="0"/>
          </a:p>
        </p:txBody>
      </p:sp>
      <p:sp>
        <p:nvSpPr>
          <p:cNvPr id="3" name="Inhaltsplatzhalter 2"/>
          <p:cNvSpPr>
            <a:spLocks noGrp="1"/>
          </p:cNvSpPr>
          <p:nvPr>
            <p:ph idx="1"/>
          </p:nvPr>
        </p:nvSpPr>
        <p:spPr>
          <a:xfrm>
            <a:off x="457200" y="4851400"/>
            <a:ext cx="8229600" cy="1866900"/>
          </a:xfrm>
        </p:spPr>
        <p:txBody>
          <a:bodyPr>
            <a:normAutofit fontScale="85000" lnSpcReduction="10000"/>
          </a:bodyPr>
          <a:lstStyle/>
          <a:p>
            <a:r>
              <a:rPr lang="en-GB" dirty="0" smtClean="0">
                <a:solidFill>
                  <a:srgbClr val="FF0000"/>
                </a:solidFill>
              </a:rPr>
              <a:t>Gender Equality and Women‘s human rights Safeguards for all trade and investor agreements!</a:t>
            </a:r>
          </a:p>
          <a:p>
            <a:r>
              <a:rPr lang="en-GB" dirty="0" smtClean="0">
                <a:solidFill>
                  <a:srgbClr val="FF0000"/>
                </a:solidFill>
              </a:rPr>
              <a:t>Implement UN Debt relief and restructuring body</a:t>
            </a:r>
          </a:p>
          <a:p>
            <a:r>
              <a:rPr lang="en-GB" dirty="0" smtClean="0">
                <a:solidFill>
                  <a:srgbClr val="FF0000"/>
                </a:solidFill>
              </a:rPr>
              <a:t>Create intergovernmental UN Tax coordination body</a:t>
            </a:r>
            <a:endParaRPr lang="en-GB" dirty="0">
              <a:solidFill>
                <a:srgbClr val="FF0000"/>
              </a:solidFill>
            </a:endParaRPr>
          </a:p>
        </p:txBody>
      </p:sp>
      <p:pic>
        <p:nvPicPr>
          <p:cNvPr id="4" name="Bild 3" descr="Screenshot 2015-05-08 13.12.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159000"/>
            <a:ext cx="8547100" cy="2540000"/>
          </a:xfrm>
          <a:prstGeom prst="rect">
            <a:avLst/>
          </a:prstGeom>
        </p:spPr>
      </p:pic>
      <p:sp>
        <p:nvSpPr>
          <p:cNvPr id="5" name="Textfeld 4"/>
          <p:cNvSpPr txBox="1"/>
          <p:nvPr/>
        </p:nvSpPr>
        <p:spPr>
          <a:xfrm>
            <a:off x="381000" y="17018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104452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ODA to Gender Equality/Women rights</a:t>
            </a:r>
            <a:endParaRPr lang="en-GB" dirty="0"/>
          </a:p>
        </p:txBody>
      </p:sp>
      <p:sp>
        <p:nvSpPr>
          <p:cNvPr id="3" name="Inhaltsplatzhalter 2"/>
          <p:cNvSpPr>
            <a:spLocks noGrp="1"/>
          </p:cNvSpPr>
          <p:nvPr>
            <p:ph idx="1"/>
          </p:nvPr>
        </p:nvSpPr>
        <p:spPr>
          <a:xfrm>
            <a:off x="457200" y="5003800"/>
            <a:ext cx="8229600" cy="1122363"/>
          </a:xfrm>
        </p:spPr>
        <p:txBody>
          <a:bodyPr>
            <a:normAutofit fontScale="77500" lnSpcReduction="20000"/>
          </a:bodyPr>
          <a:lstStyle/>
          <a:p>
            <a:r>
              <a:rPr lang="en-GB" dirty="0" smtClean="0">
                <a:solidFill>
                  <a:srgbClr val="FF0000"/>
                </a:solidFill>
              </a:rPr>
              <a:t>Gender criteria and budget allocation for all ODA funds!</a:t>
            </a:r>
          </a:p>
          <a:p>
            <a:r>
              <a:rPr lang="en-GB" dirty="0" smtClean="0">
                <a:solidFill>
                  <a:srgbClr val="FF0000"/>
                </a:solidFill>
              </a:rPr>
              <a:t>Specific dedicated women‘s rights funds but NOT via the World Bank! </a:t>
            </a:r>
            <a:endParaRPr lang="en-GB" i="1" dirty="0" smtClean="0">
              <a:solidFill>
                <a:srgbClr val="FF0000"/>
              </a:solidFill>
            </a:endParaRPr>
          </a:p>
          <a:p>
            <a:endParaRPr lang="en-GB" dirty="0"/>
          </a:p>
        </p:txBody>
      </p:sp>
      <p:pic>
        <p:nvPicPr>
          <p:cNvPr id="4" name="Bild 3" descr="Screenshot 2015-05-08 13.02.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184400"/>
            <a:ext cx="8636000" cy="2489200"/>
          </a:xfrm>
          <a:prstGeom prst="rect">
            <a:avLst/>
          </a:prstGeom>
        </p:spPr>
      </p:pic>
      <p:sp>
        <p:nvSpPr>
          <p:cNvPr id="5" name="Textfeld 4"/>
          <p:cNvSpPr txBox="1"/>
          <p:nvPr/>
        </p:nvSpPr>
        <p:spPr>
          <a:xfrm>
            <a:off x="330200" y="18415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4030112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274638"/>
            <a:ext cx="8623300" cy="1143000"/>
          </a:xfrm>
        </p:spPr>
        <p:txBody>
          <a:bodyPr>
            <a:noAutofit/>
          </a:bodyPr>
          <a:lstStyle/>
          <a:p>
            <a:r>
              <a:rPr lang="en-GB" sz="3600" dirty="0" smtClean="0"/>
              <a:t>Space and Funds for Women‘s Organisations</a:t>
            </a:r>
            <a:endParaRPr lang="en-GB" sz="3600" dirty="0"/>
          </a:p>
        </p:txBody>
      </p:sp>
      <p:sp>
        <p:nvSpPr>
          <p:cNvPr id="3" name="Inhaltsplatzhalter 2"/>
          <p:cNvSpPr>
            <a:spLocks noGrp="1"/>
          </p:cNvSpPr>
          <p:nvPr>
            <p:ph idx="1"/>
          </p:nvPr>
        </p:nvSpPr>
        <p:spPr>
          <a:xfrm>
            <a:off x="457200" y="4902200"/>
            <a:ext cx="8229600" cy="1223963"/>
          </a:xfrm>
        </p:spPr>
        <p:txBody>
          <a:bodyPr>
            <a:normAutofit fontScale="62500" lnSpcReduction="20000"/>
          </a:bodyPr>
          <a:lstStyle/>
          <a:p>
            <a:pPr marL="0" indent="0">
              <a:buNone/>
            </a:pPr>
            <a:r>
              <a:rPr lang="en-GB" dirty="0" smtClean="0">
                <a:solidFill>
                  <a:srgbClr val="FF0000"/>
                </a:solidFill>
              </a:rPr>
              <a:t>Add to FFD: </a:t>
            </a:r>
          </a:p>
          <a:p>
            <a:r>
              <a:rPr lang="en-GB" b="1" dirty="0" smtClean="0">
                <a:solidFill>
                  <a:srgbClr val="FF0000"/>
                </a:solidFill>
              </a:rPr>
              <a:t>„Dedicated“ funding </a:t>
            </a:r>
            <a:r>
              <a:rPr lang="en-GB" dirty="0" smtClean="0">
                <a:solidFill>
                  <a:srgbClr val="FF0000"/>
                </a:solidFill>
              </a:rPr>
              <a:t>for civil society women‘s rights organisations (not blended with private sector!) </a:t>
            </a:r>
          </a:p>
          <a:p>
            <a:r>
              <a:rPr lang="en-GB" dirty="0" smtClean="0">
                <a:solidFill>
                  <a:srgbClr val="FF0000"/>
                </a:solidFill>
              </a:rPr>
              <a:t>Observer seat for Women’s organisations in </a:t>
            </a:r>
            <a:r>
              <a:rPr lang="en-GB" dirty="0" err="1" smtClean="0">
                <a:solidFill>
                  <a:srgbClr val="FF0000"/>
                </a:solidFill>
              </a:rPr>
              <a:t>negoitations</a:t>
            </a:r>
            <a:endParaRPr lang="en-GB" dirty="0" smtClean="0">
              <a:solidFill>
                <a:srgbClr val="FF0000"/>
              </a:solidFill>
            </a:endParaRPr>
          </a:p>
        </p:txBody>
      </p:sp>
      <p:pic>
        <p:nvPicPr>
          <p:cNvPr id="4" name="Bild 3" descr="Screenshot 2015-05-08 13.07.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425700"/>
            <a:ext cx="8458200" cy="2006600"/>
          </a:xfrm>
          <a:prstGeom prst="rect">
            <a:avLst/>
          </a:prstGeom>
        </p:spPr>
      </p:pic>
      <p:sp>
        <p:nvSpPr>
          <p:cNvPr id="5" name="Textfeld 4"/>
          <p:cNvSpPr txBox="1"/>
          <p:nvPr/>
        </p:nvSpPr>
        <p:spPr>
          <a:xfrm>
            <a:off x="381000" y="1841500"/>
            <a:ext cx="1790700" cy="369332"/>
          </a:xfrm>
          <a:prstGeom prst="rect">
            <a:avLst/>
          </a:prstGeom>
          <a:noFill/>
        </p:spPr>
        <p:txBody>
          <a:bodyPr wrap="square" rtlCol="0">
            <a:spAutoFit/>
          </a:bodyPr>
          <a:lstStyle/>
          <a:p>
            <a:r>
              <a:rPr lang="de-DE" dirty="0" smtClean="0"/>
              <a:t>UNWOMEN:</a:t>
            </a:r>
            <a:endParaRPr lang="de-DE" dirty="0"/>
          </a:p>
        </p:txBody>
      </p:sp>
    </p:spTree>
    <p:extLst>
      <p:ext uri="{BB962C8B-B14F-4D97-AF65-F5344CB8AC3E}">
        <p14:creationId xmlns:p14="http://schemas.microsoft.com/office/powerpoint/2010/main" val="3543161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2nd </a:t>
            </a:r>
            <a:r>
              <a:rPr lang="de-DE" dirty="0" err="1" smtClean="0"/>
              <a:t>zero</a:t>
            </a:r>
            <a:r>
              <a:rPr lang="de-DE" dirty="0" smtClean="0"/>
              <a:t> </a:t>
            </a:r>
            <a:r>
              <a:rPr lang="de-DE" dirty="0" err="1" smtClean="0"/>
              <a:t>draft</a:t>
            </a:r>
            <a:r>
              <a:rPr lang="de-DE" dirty="0" smtClean="0"/>
              <a:t> Addis 6 May 2015</a:t>
            </a:r>
            <a:endParaRPr lang="de-DE" dirty="0"/>
          </a:p>
        </p:txBody>
      </p:sp>
      <p:sp>
        <p:nvSpPr>
          <p:cNvPr id="3" name="Inhaltsplatzhalter 2"/>
          <p:cNvSpPr>
            <a:spLocks noGrp="1"/>
          </p:cNvSpPr>
          <p:nvPr>
            <p:ph idx="1"/>
          </p:nvPr>
        </p:nvSpPr>
        <p:spPr>
          <a:xfrm>
            <a:off x="457200" y="1417638"/>
            <a:ext cx="8597900" cy="5275262"/>
          </a:xfrm>
        </p:spPr>
        <p:txBody>
          <a:bodyPr>
            <a:normAutofit fontScale="62500" lnSpcReduction="20000"/>
          </a:bodyPr>
          <a:lstStyle/>
          <a:p>
            <a:r>
              <a:rPr lang="en-GB" dirty="0" smtClean="0"/>
              <a:t>Gender Equality and Women‘s and Girls Empowerment </a:t>
            </a:r>
          </a:p>
          <a:p>
            <a:pPr lvl="1"/>
            <a:r>
              <a:rPr lang="de-DE" dirty="0" smtClean="0"/>
              <a:t>I</a:t>
            </a:r>
            <a:r>
              <a:rPr lang="en-GB" dirty="0" smtClean="0"/>
              <a:t>n Opening Paragraph</a:t>
            </a:r>
          </a:p>
          <a:p>
            <a:pPr lvl="1"/>
            <a:r>
              <a:rPr lang="en-GB" dirty="0" smtClean="0"/>
              <a:t>Para 6 Gender Para, </a:t>
            </a:r>
            <a:r>
              <a:rPr lang="en-GB" dirty="0" err="1" smtClean="0"/>
              <a:t>incl</a:t>
            </a:r>
            <a:r>
              <a:rPr lang="en-GB" dirty="0" smtClean="0"/>
              <a:t> mention “women’s rights”</a:t>
            </a:r>
          </a:p>
          <a:p>
            <a:pPr lvl="1"/>
            <a:r>
              <a:rPr lang="en-GB" dirty="0" smtClean="0"/>
              <a:t>Para 12 </a:t>
            </a:r>
            <a:r>
              <a:rPr lang="en-GB" dirty="0"/>
              <a:t>E</a:t>
            </a:r>
            <a:r>
              <a:rPr lang="en-GB" dirty="0" smtClean="0"/>
              <a:t>nding hunger, gender equality, women</a:t>
            </a:r>
          </a:p>
          <a:p>
            <a:pPr lvl="1"/>
            <a:r>
              <a:rPr lang="en-GB" dirty="0" smtClean="0"/>
              <a:t>Para 18 Domestic policies, formal employment </a:t>
            </a:r>
          </a:p>
          <a:p>
            <a:pPr lvl="1"/>
            <a:r>
              <a:rPr lang="en-GB" dirty="0" smtClean="0"/>
              <a:t>Para 27 Gender Equality Women’s Empowerment National plans, budgets (</a:t>
            </a:r>
            <a:r>
              <a:rPr lang="en-GB" dirty="0" smtClean="0">
                <a:solidFill>
                  <a:srgbClr val="FF0000"/>
                </a:solidFill>
              </a:rPr>
              <a:t>NEW</a:t>
            </a:r>
            <a:r>
              <a:rPr lang="en-GB" dirty="0" smtClean="0"/>
              <a:t>)</a:t>
            </a:r>
          </a:p>
          <a:p>
            <a:pPr lvl="1"/>
            <a:r>
              <a:rPr lang="en-GB" dirty="0" smtClean="0"/>
              <a:t>Para 38 Women access to public and private finance and ref to UNCDF (</a:t>
            </a:r>
            <a:r>
              <a:rPr lang="en-GB" dirty="0" smtClean="0">
                <a:solidFill>
                  <a:srgbClr val="FF0000"/>
                </a:solidFill>
              </a:rPr>
              <a:t>NEW</a:t>
            </a:r>
            <a:r>
              <a:rPr lang="en-GB" dirty="0" smtClean="0"/>
              <a:t>)</a:t>
            </a:r>
          </a:p>
          <a:p>
            <a:pPr lvl="1"/>
            <a:r>
              <a:rPr lang="en-GB" dirty="0"/>
              <a:t>Para 40 Women Equal Economic </a:t>
            </a:r>
            <a:r>
              <a:rPr lang="en-GB" dirty="0" smtClean="0"/>
              <a:t>Rights</a:t>
            </a:r>
          </a:p>
          <a:p>
            <a:pPr lvl="1"/>
            <a:r>
              <a:rPr lang="en-GB" dirty="0" smtClean="0"/>
              <a:t>Para 95 IMF+WB gender-balance in selection leaders (</a:t>
            </a:r>
            <a:r>
              <a:rPr lang="en-GB" dirty="0" smtClean="0">
                <a:solidFill>
                  <a:srgbClr val="FF0000"/>
                </a:solidFill>
              </a:rPr>
              <a:t>NEW</a:t>
            </a:r>
            <a:r>
              <a:rPr lang="en-GB" dirty="0" smtClean="0"/>
              <a:t>)</a:t>
            </a:r>
          </a:p>
          <a:p>
            <a:pPr lvl="1"/>
            <a:r>
              <a:rPr lang="en-GB" dirty="0" smtClean="0"/>
              <a:t>Para 98 Women human rights to be respected by IFIs</a:t>
            </a:r>
          </a:p>
          <a:p>
            <a:pPr lvl="1"/>
            <a:r>
              <a:rPr lang="en-GB" dirty="0" smtClean="0"/>
              <a:t>Para 100 human trafficking, women(</a:t>
            </a:r>
            <a:r>
              <a:rPr lang="en-GB" dirty="0" smtClean="0">
                <a:solidFill>
                  <a:srgbClr val="FF0000"/>
                </a:solidFill>
              </a:rPr>
              <a:t>NEW</a:t>
            </a:r>
            <a:r>
              <a:rPr lang="en-GB" dirty="0" smtClean="0"/>
              <a:t>)  &amp; children </a:t>
            </a:r>
          </a:p>
          <a:p>
            <a:pPr lvl="1"/>
            <a:r>
              <a:rPr lang="en-GB" dirty="0" smtClean="0"/>
              <a:t>Para 103 Technology for social inclusion (</a:t>
            </a:r>
            <a:r>
              <a:rPr lang="en-GB" dirty="0" smtClean="0">
                <a:solidFill>
                  <a:srgbClr val="FF0000"/>
                </a:solidFill>
              </a:rPr>
              <a:t>NEW</a:t>
            </a:r>
            <a:r>
              <a:rPr lang="en-GB" dirty="0" smtClean="0"/>
              <a:t>) Gender Equality</a:t>
            </a:r>
          </a:p>
          <a:p>
            <a:pPr lvl="1"/>
            <a:r>
              <a:rPr lang="en-GB" dirty="0" smtClean="0"/>
              <a:t>Para 115 + 116 Gender Disaggregated data (</a:t>
            </a:r>
            <a:r>
              <a:rPr lang="en-GB" dirty="0" smtClean="0">
                <a:solidFill>
                  <a:srgbClr val="FF0000"/>
                </a:solidFill>
              </a:rPr>
              <a:t>NEW</a:t>
            </a:r>
            <a:r>
              <a:rPr lang="en-GB" dirty="0" smtClean="0"/>
              <a:t>)</a:t>
            </a:r>
          </a:p>
          <a:p>
            <a:r>
              <a:rPr lang="en-GB" dirty="0" smtClean="0">
                <a:solidFill>
                  <a:srgbClr val="FF0000"/>
                </a:solidFill>
              </a:rPr>
              <a:t>New</a:t>
            </a:r>
            <a:r>
              <a:rPr lang="en-GB" dirty="0" smtClean="0"/>
              <a:t>: reference to UN Guiding Principles on Business and Human Rights (&amp;36)</a:t>
            </a:r>
          </a:p>
          <a:p>
            <a:r>
              <a:rPr lang="en-GB" dirty="0" smtClean="0">
                <a:solidFill>
                  <a:srgbClr val="FF0000"/>
                </a:solidFill>
              </a:rPr>
              <a:t>New</a:t>
            </a:r>
            <a:r>
              <a:rPr lang="en-GB" dirty="0" smtClean="0"/>
              <a:t>: progressive taxation (&amp;19)</a:t>
            </a:r>
          </a:p>
          <a:p>
            <a:r>
              <a:rPr lang="en-GB" dirty="0" smtClean="0">
                <a:solidFill>
                  <a:srgbClr val="FF0000"/>
                </a:solidFill>
              </a:rPr>
              <a:t>New</a:t>
            </a:r>
            <a:r>
              <a:rPr lang="en-GB" dirty="0" smtClean="0"/>
              <a:t>: UN Technology Facilitation Mechanism “if agreed” (from SDGs)</a:t>
            </a:r>
          </a:p>
          <a:p>
            <a:r>
              <a:rPr lang="en-GB" dirty="0" smtClean="0">
                <a:solidFill>
                  <a:srgbClr val="FF0000"/>
                </a:solidFill>
              </a:rPr>
              <a:t>Missing</a:t>
            </a:r>
            <a:r>
              <a:rPr lang="en-GB" dirty="0" smtClean="0"/>
              <a:t>: no specific reference to “GENDER BUGETTING” as a term</a:t>
            </a:r>
            <a:endParaRPr lang="en-GB" dirty="0"/>
          </a:p>
        </p:txBody>
      </p:sp>
    </p:spTree>
    <p:extLst>
      <p:ext uri="{BB962C8B-B14F-4D97-AF65-F5344CB8AC3E}">
        <p14:creationId xmlns:p14="http://schemas.microsoft.com/office/powerpoint/2010/main" val="208031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End of the “Trickle Down” Myth</a:t>
            </a:r>
            <a:endParaRPr lang="en-GB" dirty="0"/>
          </a:p>
        </p:txBody>
      </p:sp>
      <p:sp>
        <p:nvSpPr>
          <p:cNvPr id="3" name="Inhaltsplatzhalter 2"/>
          <p:cNvSpPr>
            <a:spLocks noGrp="1"/>
          </p:cNvSpPr>
          <p:nvPr>
            <p:ph idx="1"/>
          </p:nvPr>
        </p:nvSpPr>
        <p:spPr/>
        <p:txBody>
          <a:bodyPr>
            <a:normAutofit/>
          </a:bodyPr>
          <a:lstStyle/>
          <a:p>
            <a:r>
              <a:rPr lang="en-AU" dirty="0" smtClean="0"/>
              <a:t>MDG’s aimed at halving extreme poverty</a:t>
            </a:r>
          </a:p>
          <a:p>
            <a:r>
              <a:rPr lang="en-AU" dirty="0" smtClean="0"/>
              <a:t>MDG has not been achieved</a:t>
            </a:r>
          </a:p>
          <a:p>
            <a:r>
              <a:rPr lang="en-AU" dirty="0" smtClean="0"/>
              <a:t>Despite progress in GDP, majority of population no progress</a:t>
            </a:r>
          </a:p>
          <a:p>
            <a:r>
              <a:rPr lang="en-AU" dirty="0" smtClean="0"/>
              <a:t>What did increase is inequality, more rich people</a:t>
            </a:r>
            <a:endParaRPr lang="en-AU" dirty="0"/>
          </a:p>
        </p:txBody>
      </p:sp>
    </p:spTree>
    <p:extLst>
      <p:ext uri="{BB962C8B-B14F-4D97-AF65-F5344CB8AC3E}">
        <p14:creationId xmlns:p14="http://schemas.microsoft.com/office/powerpoint/2010/main" val="180248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Paragraph 6 Gender, </a:t>
            </a:r>
            <a:r>
              <a:rPr lang="de-DE" dirty="0" err="1" smtClean="0"/>
              <a:t>Women&amp;Girls</a:t>
            </a:r>
            <a:endParaRPr lang="de-DE" dirty="0"/>
          </a:p>
        </p:txBody>
      </p:sp>
      <p:sp>
        <p:nvSpPr>
          <p:cNvPr id="3" name="Inhaltsplatzhalter 2"/>
          <p:cNvSpPr>
            <a:spLocks noGrp="1"/>
          </p:cNvSpPr>
          <p:nvPr>
            <p:ph idx="1"/>
          </p:nvPr>
        </p:nvSpPr>
        <p:spPr/>
        <p:txBody>
          <a:bodyPr>
            <a:normAutofit fontScale="92500" lnSpcReduction="20000"/>
          </a:bodyPr>
          <a:lstStyle/>
          <a:p>
            <a:r>
              <a:rPr lang="en-GB" u="sng" dirty="0" smtClean="0"/>
              <a:t>6. </a:t>
            </a:r>
            <a:r>
              <a:rPr lang="en-GB" dirty="0" smtClean="0"/>
              <a:t>We reaffirm that </a:t>
            </a:r>
            <a:r>
              <a:rPr lang="en-GB" u="sng" dirty="0" smtClean="0"/>
              <a:t>achieving </a:t>
            </a:r>
            <a:r>
              <a:rPr lang="en-GB" dirty="0" smtClean="0"/>
              <a:t>gender equality and </a:t>
            </a:r>
            <a:r>
              <a:rPr lang="en-GB" strike="sngStrike" dirty="0" smtClean="0"/>
              <a:t>women’s empowerment </a:t>
            </a:r>
            <a:r>
              <a:rPr lang="en-GB" strike="sngStrike" dirty="0" err="1" smtClean="0"/>
              <a:t>are</a:t>
            </a:r>
            <a:r>
              <a:rPr lang="en-GB" u="sng" dirty="0" err="1" smtClean="0"/>
              <a:t>empowering</a:t>
            </a:r>
            <a:r>
              <a:rPr lang="en-GB" u="sng" dirty="0" smtClean="0"/>
              <a:t> all </a:t>
            </a:r>
            <a:r>
              <a:rPr lang="en-GB" u="sng" dirty="0" smtClean="0">
                <a:solidFill>
                  <a:srgbClr val="FF0000"/>
                </a:solidFill>
              </a:rPr>
              <a:t>women and girls </a:t>
            </a:r>
            <a:r>
              <a:rPr lang="en-GB" u="sng" dirty="0" smtClean="0"/>
              <a:t>is</a:t>
            </a:r>
            <a:r>
              <a:rPr lang="en-GB" dirty="0" smtClean="0"/>
              <a:t> essential to achieve equitable</a:t>
            </a:r>
            <a:r>
              <a:rPr lang="en-GB" strike="sngStrike" dirty="0" smtClean="0"/>
              <a:t> and effective</a:t>
            </a:r>
            <a:r>
              <a:rPr lang="en-GB" dirty="0" smtClean="0"/>
              <a:t> sustainable growth and development. We reiterate the need for gender mainstreaming in the formulation and implementation of </a:t>
            </a:r>
            <a:r>
              <a:rPr lang="en-GB" u="sng" dirty="0" smtClean="0">
                <a:solidFill>
                  <a:srgbClr val="FF0000"/>
                </a:solidFill>
              </a:rPr>
              <a:t>all </a:t>
            </a:r>
            <a:r>
              <a:rPr lang="en-GB" dirty="0" smtClean="0">
                <a:solidFill>
                  <a:srgbClr val="FF0000"/>
                </a:solidFill>
              </a:rPr>
              <a:t>financial</a:t>
            </a:r>
            <a:r>
              <a:rPr lang="en-GB" strike="sngStrike" dirty="0" smtClean="0">
                <a:solidFill>
                  <a:srgbClr val="FF0000"/>
                </a:solidFill>
              </a:rPr>
              <a:t> </a:t>
            </a:r>
            <a:r>
              <a:rPr lang="en-GB" strike="sngStrike" dirty="0" smtClean="0"/>
              <a:t>and</a:t>
            </a:r>
            <a:r>
              <a:rPr lang="en-GB" u="sng" dirty="0" smtClean="0"/>
              <a:t>,</a:t>
            </a:r>
            <a:r>
              <a:rPr lang="en-GB" dirty="0" smtClean="0"/>
              <a:t> economic</a:t>
            </a:r>
            <a:r>
              <a:rPr lang="en-GB" u="sng" dirty="0" smtClean="0"/>
              <a:t>, </a:t>
            </a:r>
            <a:r>
              <a:rPr lang="en-GB" u="sng" dirty="0" smtClean="0">
                <a:solidFill>
                  <a:srgbClr val="FF0000"/>
                </a:solidFill>
              </a:rPr>
              <a:t>and social</a:t>
            </a:r>
            <a:r>
              <a:rPr lang="en-GB" dirty="0" smtClean="0">
                <a:solidFill>
                  <a:srgbClr val="FF0000"/>
                </a:solidFill>
              </a:rPr>
              <a:t> </a:t>
            </a:r>
            <a:r>
              <a:rPr lang="en-GB" dirty="0" smtClean="0"/>
              <a:t>policies and agree to </a:t>
            </a:r>
            <a:r>
              <a:rPr lang="en-GB" strike="sngStrike" dirty="0" smtClean="0"/>
              <a:t>implement </a:t>
            </a:r>
            <a:r>
              <a:rPr lang="en-GB" strike="sngStrike" dirty="0" err="1" smtClean="0"/>
              <a:t>transformative</a:t>
            </a:r>
            <a:r>
              <a:rPr lang="en-GB" u="sng" dirty="0" err="1" smtClean="0"/>
              <a:t>take</a:t>
            </a:r>
            <a:r>
              <a:rPr lang="en-GB" u="sng" dirty="0" smtClean="0"/>
              <a:t> concrete policy</a:t>
            </a:r>
            <a:r>
              <a:rPr lang="en-GB" dirty="0" smtClean="0"/>
              <a:t> actions to ensure </a:t>
            </a:r>
            <a:r>
              <a:rPr lang="en-GB" dirty="0" smtClean="0">
                <a:solidFill>
                  <a:srgbClr val="FF0000"/>
                </a:solidFill>
              </a:rPr>
              <a:t>women’s equal rights</a:t>
            </a:r>
            <a:r>
              <a:rPr lang="en-GB" dirty="0" smtClean="0"/>
              <a:t>, access and opportunities for participation and leadership in the economy </a:t>
            </a:r>
            <a:endParaRPr lang="en-GB" dirty="0"/>
          </a:p>
        </p:txBody>
      </p:sp>
    </p:spTree>
    <p:extLst>
      <p:ext uri="{BB962C8B-B14F-4D97-AF65-F5344CB8AC3E}">
        <p14:creationId xmlns:p14="http://schemas.microsoft.com/office/powerpoint/2010/main" val="218734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Paragraph 12, </a:t>
            </a:r>
            <a:r>
              <a:rPr lang="de-DE" dirty="0" err="1" smtClean="0"/>
              <a:t>Ending</a:t>
            </a:r>
            <a:r>
              <a:rPr lang="de-DE" dirty="0" smtClean="0"/>
              <a:t> </a:t>
            </a:r>
            <a:r>
              <a:rPr lang="de-DE" dirty="0" err="1" smtClean="0"/>
              <a:t>hunger</a:t>
            </a:r>
            <a:endParaRPr lang="de-DE" dirty="0"/>
          </a:p>
        </p:txBody>
      </p:sp>
      <p:sp>
        <p:nvSpPr>
          <p:cNvPr id="3" name="Inhaltsplatzhalter 2"/>
          <p:cNvSpPr>
            <a:spLocks noGrp="1"/>
          </p:cNvSpPr>
          <p:nvPr>
            <p:ph idx="1"/>
          </p:nvPr>
        </p:nvSpPr>
        <p:spPr>
          <a:xfrm>
            <a:off x="457200" y="1600200"/>
            <a:ext cx="8229600" cy="5105400"/>
          </a:xfrm>
        </p:spPr>
        <p:txBody>
          <a:bodyPr>
            <a:normAutofit fontScale="47500" lnSpcReduction="20000"/>
          </a:bodyPr>
          <a:lstStyle/>
          <a:p>
            <a:r>
              <a:rPr lang="en-GB" u="sng" dirty="0" smtClean="0"/>
              <a:t>12. </a:t>
            </a:r>
            <a:r>
              <a:rPr lang="en-GB" b="1" u="sng" dirty="0" smtClean="0"/>
              <a:t>Scaling up efforts to end hunger</a:t>
            </a:r>
            <a:r>
              <a:rPr lang="en-GB" u="sng" dirty="0" smtClean="0"/>
              <a:t>: It is unacceptable that more than 800 million people are chronically undernourished and do not have access to safe and nutritious food. </a:t>
            </a:r>
            <a:r>
              <a:rPr lang="en-GB" dirty="0" smtClean="0"/>
              <a:t>Investments in </a:t>
            </a:r>
            <a:r>
              <a:rPr lang="en-GB" u="sng" dirty="0" smtClean="0"/>
              <a:t>nutrition, </a:t>
            </a:r>
            <a:r>
              <a:rPr lang="en-GB" dirty="0" smtClean="0"/>
              <a:t>rural development and sustainable agriculture </a:t>
            </a:r>
            <a:r>
              <a:rPr lang="en-GB" strike="sngStrike" dirty="0" smtClean="0"/>
              <a:t>are essential for eliminating hunger, achieving food security </a:t>
            </a:r>
            <a:r>
              <a:rPr lang="en-GB" dirty="0" smtClean="0"/>
              <a:t>and </a:t>
            </a:r>
            <a:r>
              <a:rPr lang="en-GB" strike="sngStrike" dirty="0" smtClean="0"/>
              <a:t>nutrition, creating decent job opportunities, </a:t>
            </a:r>
            <a:r>
              <a:rPr lang="en-GB" strike="sngStrike" dirty="0" smtClean="0">
                <a:solidFill>
                  <a:srgbClr val="FF0000"/>
                </a:solidFill>
              </a:rPr>
              <a:t>in particular for rural youth and women</a:t>
            </a:r>
            <a:r>
              <a:rPr lang="en-GB" strike="sngStrike" dirty="0" smtClean="0"/>
              <a:t>, and </a:t>
            </a:r>
            <a:r>
              <a:rPr lang="en-GB" u="sng" dirty="0" smtClean="0"/>
              <a:t>fisheries </a:t>
            </a:r>
            <a:r>
              <a:rPr lang="en-GB" dirty="0" smtClean="0"/>
              <a:t>will lead to rich payoffs across the SDGs. </a:t>
            </a:r>
            <a:r>
              <a:rPr lang="en-GB" strike="sngStrike" dirty="0" smtClean="0"/>
              <a:t>Agriculture is </a:t>
            </a:r>
            <a:r>
              <a:rPr lang="en-GB" strike="sngStrike" dirty="0" err="1" smtClean="0"/>
              <a:t>primarily</a:t>
            </a:r>
            <a:r>
              <a:rPr lang="en-GB" u="sng" dirty="0" err="1" smtClean="0"/>
              <a:t>Ending</a:t>
            </a:r>
            <a:r>
              <a:rPr lang="en-GB" u="sng" dirty="0" smtClean="0"/>
              <a:t> hunger will ultimately depend on increasing incomes, and in the short term this can come about through higher smallholder productivity. We recognize the enormous needs for investment in agriculture, food production, and fisheries. This will primarily be</a:t>
            </a:r>
            <a:r>
              <a:rPr lang="en-GB" dirty="0" smtClean="0"/>
              <a:t> financed through private sources, and we encourage increased private investments</a:t>
            </a:r>
            <a:r>
              <a:rPr lang="en-GB" u="sng" dirty="0" smtClean="0"/>
              <a:t>,</a:t>
            </a:r>
            <a:r>
              <a:rPr lang="en-GB" dirty="0" smtClean="0"/>
              <a:t> in accordance with the Committee on World Food Security’s (CFS) </a:t>
            </a:r>
            <a:r>
              <a:rPr lang="en-GB" u="sng" dirty="0" smtClean="0"/>
              <a:t>voluntary </a:t>
            </a:r>
            <a:r>
              <a:rPr lang="en-GB" dirty="0" smtClean="0"/>
              <a:t>Principles for Responsible Investment in Agriculture and Food Systems. </a:t>
            </a:r>
            <a:r>
              <a:rPr lang="en-GB" strike="sngStrike" dirty="0" smtClean="0"/>
              <a:t>At the same time we commit to put in place policies to ensure the sustainability and growth of </a:t>
            </a:r>
            <a:r>
              <a:rPr lang="en-GB" strike="sngStrike" dirty="0" err="1" smtClean="0"/>
              <a:t>agriculture.</a:t>
            </a:r>
            <a:r>
              <a:rPr lang="en-GB" u="sng" dirty="0" err="1" smtClean="0"/>
              <a:t>However</a:t>
            </a:r>
            <a:r>
              <a:rPr lang="en-GB" u="sng" dirty="0" smtClean="0"/>
              <a:t>, public investments in agriculture and nutrition must play a strategic role, particularly in financing research, infrastructure and pro-poor initiatives.</a:t>
            </a:r>
            <a:r>
              <a:rPr lang="en-GB" dirty="0" smtClean="0"/>
              <a:t> We agree to substantially increase public investment</a:t>
            </a:r>
            <a:r>
              <a:rPr lang="en-GB" strike="sngStrike" dirty="0" smtClean="0"/>
              <a:t> in areas such as rural infrastructure, agricultural research, including tropical agriculture, sustainable food production and food systems, with a particular focus on small scale food producers and </a:t>
            </a:r>
            <a:r>
              <a:rPr lang="en-GB" strike="sngStrike" dirty="0" smtClean="0">
                <a:solidFill>
                  <a:srgbClr val="FF0000"/>
                </a:solidFill>
              </a:rPr>
              <a:t>on promoting gender equality </a:t>
            </a:r>
            <a:r>
              <a:rPr lang="en-GB" strike="sngStrike" dirty="0" smtClean="0"/>
              <a:t>to attain food security and nutrition for the poorest and most vulnerable. We will further catalyse progress through strengthened policy frameworks to encourage access to markets for farmers, with a particular attention to smallholder and </a:t>
            </a:r>
            <a:r>
              <a:rPr lang="en-GB" strike="sngStrike" dirty="0" smtClean="0">
                <a:solidFill>
                  <a:srgbClr val="FF0000"/>
                </a:solidFill>
              </a:rPr>
              <a:t>women farmers </a:t>
            </a:r>
            <a:r>
              <a:rPr lang="en-GB" strike="sngStrike" dirty="0" smtClean="0"/>
              <a:t>and a fair multilateral trading system</a:t>
            </a:r>
            <a:r>
              <a:rPr lang="en-GB" u="sng" dirty="0" smtClean="0"/>
              <a:t>, with a focus on smallholders, agricultural cooperatives and farmers´ networks, the multi-dimensional challenge of nutrition and </a:t>
            </a:r>
            <a:r>
              <a:rPr lang="en-GB" b="1" u="sng" dirty="0" smtClean="0">
                <a:solidFill>
                  <a:srgbClr val="FF0000"/>
                </a:solidFill>
              </a:rPr>
              <a:t>promoting gender equality and empowerment of women</a:t>
            </a:r>
            <a:r>
              <a:rPr lang="en-GB" u="sng" dirty="0" smtClean="0"/>
              <a:t>. These efforts must be supported by enabling domestic and international environments</a:t>
            </a:r>
            <a:r>
              <a:rPr lang="en-GB" dirty="0" smtClean="0"/>
              <a:t>. </a:t>
            </a:r>
          </a:p>
          <a:p>
            <a:endParaRPr lang="en-GB" dirty="0"/>
          </a:p>
        </p:txBody>
      </p:sp>
    </p:spTree>
    <p:extLst>
      <p:ext uri="{BB962C8B-B14F-4D97-AF65-F5344CB8AC3E}">
        <p14:creationId xmlns:p14="http://schemas.microsoft.com/office/powerpoint/2010/main" val="1868550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Paragraph 18+19 </a:t>
            </a:r>
            <a:r>
              <a:rPr lang="de-DE" dirty="0" err="1" smtClean="0"/>
              <a:t>domestic</a:t>
            </a:r>
            <a:r>
              <a:rPr lang="de-DE" dirty="0" smtClean="0"/>
              <a:t> </a:t>
            </a:r>
            <a:r>
              <a:rPr lang="de-DE" dirty="0" err="1" smtClean="0"/>
              <a:t>tax</a:t>
            </a:r>
            <a:r>
              <a:rPr lang="de-DE" dirty="0" smtClean="0"/>
              <a:t> </a:t>
            </a:r>
            <a:r>
              <a:rPr lang="de-DE" dirty="0" err="1" smtClean="0"/>
              <a:t>policies</a:t>
            </a:r>
            <a:endParaRPr lang="de-DE" dirty="0"/>
          </a:p>
        </p:txBody>
      </p:sp>
      <p:sp>
        <p:nvSpPr>
          <p:cNvPr id="3" name="Inhaltsplatzhalter 2"/>
          <p:cNvSpPr>
            <a:spLocks noGrp="1"/>
          </p:cNvSpPr>
          <p:nvPr>
            <p:ph idx="1"/>
          </p:nvPr>
        </p:nvSpPr>
        <p:spPr>
          <a:xfrm>
            <a:off x="457200" y="1600200"/>
            <a:ext cx="8229600" cy="4902200"/>
          </a:xfrm>
        </p:spPr>
        <p:txBody>
          <a:bodyPr>
            <a:normAutofit fontScale="47500" lnSpcReduction="20000"/>
          </a:bodyPr>
          <a:lstStyle/>
          <a:p>
            <a:r>
              <a:rPr lang="en-GB" u="sng" dirty="0" smtClean="0"/>
              <a:t>18. We agree to </a:t>
            </a:r>
            <a:r>
              <a:rPr lang="en-GB" dirty="0" smtClean="0"/>
              <a:t>incorporate sustainable development, and promote equity, </a:t>
            </a:r>
            <a:r>
              <a:rPr lang="en-GB" dirty="0" smtClean="0">
                <a:solidFill>
                  <a:srgbClr val="FF0000"/>
                </a:solidFill>
              </a:rPr>
              <a:t>including gender equality</a:t>
            </a:r>
            <a:r>
              <a:rPr lang="en-GB" dirty="0" smtClean="0"/>
              <a:t>, </a:t>
            </a:r>
            <a:r>
              <a:rPr lang="en-GB" strike="sngStrike" dirty="0" smtClean="0"/>
              <a:t>as an objective in </a:t>
            </a:r>
            <a:r>
              <a:rPr lang="en-GB" strike="sngStrike" dirty="0" smtClean="0">
                <a:solidFill>
                  <a:srgbClr val="008000"/>
                </a:solidFill>
              </a:rPr>
              <a:t>all tax and revenue policies</a:t>
            </a:r>
            <a:r>
              <a:rPr lang="en-GB" strike="sngStrike" dirty="0" smtClean="0"/>
              <a:t>, including incentives we give to domestic and </a:t>
            </a:r>
            <a:r>
              <a:rPr lang="en-GB" strike="sngStrike" dirty="0" smtClean="0">
                <a:solidFill>
                  <a:srgbClr val="008000"/>
                </a:solidFill>
              </a:rPr>
              <a:t>foreign investors, and tax treaties </a:t>
            </a:r>
            <a:r>
              <a:rPr lang="en-GB" strike="sngStrike" dirty="0" smtClean="0"/>
              <a:t>and </a:t>
            </a:r>
            <a:r>
              <a:rPr lang="en-GB" strike="sngStrike" dirty="0" err="1" smtClean="0"/>
              <a:t>agreements</a:t>
            </a:r>
            <a:r>
              <a:rPr lang="en-GB" b="1" strike="sngStrike" dirty="0" err="1" smtClean="0">
                <a:solidFill>
                  <a:srgbClr val="FF0000"/>
                </a:solidFill>
              </a:rPr>
              <a:t>.</a:t>
            </a:r>
            <a:r>
              <a:rPr lang="en-GB" b="1" u="sng" dirty="0" err="1" smtClean="0">
                <a:solidFill>
                  <a:srgbClr val="FF0000"/>
                </a:solidFill>
              </a:rPr>
              <a:t>women</a:t>
            </a:r>
            <a:r>
              <a:rPr lang="en-GB" b="1" u="sng" dirty="0" smtClean="0">
                <a:solidFill>
                  <a:srgbClr val="FF0000"/>
                </a:solidFill>
              </a:rPr>
              <a:t> and girls’ empowerment</a:t>
            </a:r>
            <a:r>
              <a:rPr lang="en-GB" u="sng" dirty="0" smtClean="0"/>
              <a:t>, and </a:t>
            </a:r>
            <a:r>
              <a:rPr lang="en-GB" b="1" u="sng" dirty="0" smtClean="0">
                <a:solidFill>
                  <a:srgbClr val="FF0000"/>
                </a:solidFill>
              </a:rPr>
              <a:t>social inclusion </a:t>
            </a:r>
            <a:r>
              <a:rPr lang="en-GB" u="sng" dirty="0" smtClean="0"/>
              <a:t>as an objective in our domestic policies. We will promote and enforce non-discriminatory laws. Countries should promote </a:t>
            </a:r>
            <a:r>
              <a:rPr lang="en-GB" b="1" u="sng" dirty="0" smtClean="0">
                <a:solidFill>
                  <a:srgbClr val="FF0000"/>
                </a:solidFill>
              </a:rPr>
              <a:t>social infrastructure and policies to enable women’s full participation in the economy</a:t>
            </a:r>
            <a:r>
              <a:rPr lang="en-GB" u="sng" dirty="0" smtClean="0"/>
              <a:t>. The </a:t>
            </a:r>
            <a:r>
              <a:rPr lang="en-GB" u="sng" dirty="0" smtClean="0">
                <a:solidFill>
                  <a:srgbClr val="FF0000"/>
                </a:solidFill>
              </a:rPr>
              <a:t>full and equal participation of women</a:t>
            </a:r>
            <a:r>
              <a:rPr lang="en-GB" u="sng" dirty="0" smtClean="0"/>
              <a:t>, youth and persons with disabilities in </a:t>
            </a:r>
            <a:r>
              <a:rPr lang="en-GB" u="sng" dirty="0" smtClean="0">
                <a:solidFill>
                  <a:srgbClr val="FF0000"/>
                </a:solidFill>
              </a:rPr>
              <a:t>the formal labour market </a:t>
            </a:r>
            <a:r>
              <a:rPr lang="en-GB" u="sng" dirty="0" smtClean="0"/>
              <a:t>would significantly increase their economic empowerment and their contributions to economic growth. To support the generation of jobs, we agree to develop and operationalize, by 2020, a global strategy for youth employment and implement the ILO Global Jobs Pact. </a:t>
            </a:r>
          </a:p>
          <a:p>
            <a:r>
              <a:rPr lang="en-GB" strike="sngStrike" dirty="0" smtClean="0"/>
              <a:t>While many countries have made considerable progress in strengthening fiscal management since the Monterrey Consensus, we recognize that significant additional public resources will be necessary to realize sustainable development and achieve the SDGs. Towards that end we are committed to bolstering government revenues as needed while improving the efficiency of our expenditures. Countries with government revenue below 20 per cent of GDP agree to progressively increase tax revenues, with the aim of halving the gap towards 20 per cent by 2025, </a:t>
            </a:r>
            <a:r>
              <a:rPr lang="en-GB" dirty="0" smtClean="0"/>
              <a:t> </a:t>
            </a:r>
            <a:r>
              <a:rPr lang="en-GB" strike="sngStrike" dirty="0" smtClean="0"/>
              <a:t>and countries with government revenue above 20 per cent of GDP agree to raise tax revenues as appropriate. Globally, we commit to </a:t>
            </a:r>
            <a:r>
              <a:rPr lang="en-GB" u="sng" dirty="0" smtClean="0"/>
              <a:t>19. We commit to enhance revenue administration through modernized, </a:t>
            </a:r>
            <a:r>
              <a:rPr lang="en-GB" u="sng" dirty="0" smtClean="0">
                <a:solidFill>
                  <a:srgbClr val="FF0000"/>
                </a:solidFill>
              </a:rPr>
              <a:t>progressive tax systems</a:t>
            </a:r>
            <a:r>
              <a:rPr lang="en-GB" u="sng" dirty="0" smtClean="0"/>
              <a:t>, improved tax policy capacity and more efficient tax collection, as well as improve the fairness, transparency and effectiveness of our tax systems, including through broadening the tax base and continuing efforts to integrate the informal sector into the formal economy in line with country circumstances. As part of their national sustainable development strategies, we encourage countries to set nationally defined domestic revenue targets, and aim to reach them by 2025</a:t>
            </a:r>
            <a:r>
              <a:rPr lang="en-GB" dirty="0" smtClean="0"/>
              <a:t> . </a:t>
            </a:r>
          </a:p>
        </p:txBody>
      </p:sp>
    </p:spTree>
    <p:extLst>
      <p:ext uri="{BB962C8B-B14F-4D97-AF65-F5344CB8AC3E}">
        <p14:creationId xmlns:p14="http://schemas.microsoft.com/office/powerpoint/2010/main" val="1993632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Paragraph 27 National </a:t>
            </a:r>
            <a:r>
              <a:rPr lang="de-DE" dirty="0" err="1" smtClean="0"/>
              <a:t>plans</a:t>
            </a:r>
            <a:r>
              <a:rPr lang="de-DE" dirty="0" smtClean="0"/>
              <a:t>/</a:t>
            </a:r>
            <a:r>
              <a:rPr lang="de-DE" dirty="0" err="1" smtClean="0"/>
              <a:t>budget</a:t>
            </a:r>
            <a:endParaRPr lang="de-DE" dirty="0"/>
          </a:p>
        </p:txBody>
      </p:sp>
      <p:sp>
        <p:nvSpPr>
          <p:cNvPr id="3" name="Inhaltsplatzhalter 2"/>
          <p:cNvSpPr>
            <a:spLocks noGrp="1"/>
          </p:cNvSpPr>
          <p:nvPr>
            <p:ph idx="1"/>
          </p:nvPr>
        </p:nvSpPr>
        <p:spPr>
          <a:xfrm>
            <a:off x="457200" y="1600200"/>
            <a:ext cx="8229600" cy="4902200"/>
          </a:xfrm>
        </p:spPr>
        <p:txBody>
          <a:bodyPr>
            <a:normAutofit fontScale="70000" lnSpcReduction="20000"/>
          </a:bodyPr>
          <a:lstStyle/>
          <a:p>
            <a:r>
              <a:rPr lang="en-GB" u="sng" dirty="0" smtClean="0"/>
              <a:t>27.</a:t>
            </a:r>
            <a:r>
              <a:rPr lang="en-GB" dirty="0" smtClean="0"/>
              <a:t> We will spend our resources efficiently and effectively</a:t>
            </a:r>
            <a:r>
              <a:rPr lang="en-GB" strike="sngStrike" dirty="0" smtClean="0"/>
              <a:t>, and </a:t>
            </a:r>
            <a:r>
              <a:rPr lang="en-GB" u="sng" dirty="0" smtClean="0"/>
              <a:t> in support of </a:t>
            </a:r>
            <a:r>
              <a:rPr lang="en-GB" u="sng" dirty="0" smtClean="0">
                <a:solidFill>
                  <a:srgbClr val="FF0000"/>
                </a:solidFill>
              </a:rPr>
              <a:t>country-owned national sustainable development strategies and the SDGs</a:t>
            </a:r>
            <a:r>
              <a:rPr lang="en-GB" u="sng" dirty="0" smtClean="0"/>
              <a:t>. We will </a:t>
            </a:r>
            <a:r>
              <a:rPr lang="en-GB" dirty="0" smtClean="0"/>
              <a:t>ensure that our national policies </a:t>
            </a:r>
            <a:r>
              <a:rPr lang="en-GB" strike="sngStrike" dirty="0" smtClean="0"/>
              <a:t>are in line with good governance, accountability and </a:t>
            </a:r>
            <a:r>
              <a:rPr lang="en-GB" strike="sngStrike" dirty="0" smtClean="0">
                <a:solidFill>
                  <a:srgbClr val="FF0000"/>
                </a:solidFill>
              </a:rPr>
              <a:t>gender-sensitive</a:t>
            </a:r>
            <a:r>
              <a:rPr lang="en-GB" strike="sngStrike" dirty="0" smtClean="0"/>
              <a:t> </a:t>
            </a:r>
            <a:r>
              <a:rPr lang="en-GB" u="sng" dirty="0" smtClean="0"/>
              <a:t>and </a:t>
            </a:r>
            <a:r>
              <a:rPr lang="en-GB" dirty="0" smtClean="0"/>
              <a:t>public financial management</a:t>
            </a:r>
            <a:r>
              <a:rPr lang="en-GB" strike="sngStrike" dirty="0" smtClean="0"/>
              <a:t>, and promote equity.</a:t>
            </a:r>
            <a:r>
              <a:rPr lang="en-GB" u="sng" dirty="0" smtClean="0"/>
              <a:t> promote equity, </a:t>
            </a:r>
            <a:r>
              <a:rPr lang="en-GB" b="1" u="sng" dirty="0" smtClean="0">
                <a:solidFill>
                  <a:srgbClr val="FF0000"/>
                </a:solidFill>
              </a:rPr>
              <a:t>gender equality and women’s and girls’ empowerment</a:t>
            </a:r>
            <a:r>
              <a:rPr lang="en-GB" u="sng" dirty="0" smtClean="0"/>
              <a:t>, good governance and accountability at all levels. We will strengthen national control mechanisms, such as supreme audit institutions, along with other independent oversight institutions, as appropriate.</a:t>
            </a:r>
            <a:r>
              <a:rPr lang="en-GB" dirty="0" smtClean="0"/>
              <a:t> We will increase transparency and participation in </a:t>
            </a:r>
            <a:r>
              <a:rPr lang="en-GB" b="1" dirty="0" smtClean="0">
                <a:solidFill>
                  <a:srgbClr val="FF0000"/>
                </a:solidFill>
              </a:rPr>
              <a:t>all aspects of the budgeting process</a:t>
            </a:r>
            <a:r>
              <a:rPr lang="en-GB" dirty="0" smtClean="0"/>
              <a:t>, and </a:t>
            </a:r>
            <a:r>
              <a:rPr lang="en-GB" strike="sngStrike" dirty="0" err="1" smtClean="0"/>
              <a:t>encourage</a:t>
            </a:r>
            <a:r>
              <a:rPr lang="en-GB" u="sng" dirty="0" err="1" smtClean="0"/>
              <a:t>invite</a:t>
            </a:r>
            <a:r>
              <a:rPr lang="en-GB" dirty="0" smtClean="0"/>
              <a:t> those who have not yet done so to join the Open Government Partnership. We further agree </a:t>
            </a:r>
            <a:r>
              <a:rPr lang="en-GB" strike="sngStrike" dirty="0" smtClean="0"/>
              <a:t>on the need for </a:t>
            </a:r>
            <a:r>
              <a:rPr lang="en-GB" u="sng" dirty="0" smtClean="0"/>
              <a:t>to establish </a:t>
            </a:r>
            <a:r>
              <a:rPr lang="en-GB" dirty="0" smtClean="0"/>
              <a:t>transparent public procurement </a:t>
            </a:r>
            <a:r>
              <a:rPr lang="en-GB" strike="sngStrike" dirty="0" smtClean="0"/>
              <a:t>that </a:t>
            </a:r>
            <a:r>
              <a:rPr lang="en-GB" strike="sngStrike" dirty="0" err="1" smtClean="0"/>
              <a:t>reinforces</a:t>
            </a:r>
            <a:r>
              <a:rPr lang="en-GB" u="sng" dirty="0" err="1" smtClean="0"/>
              <a:t>frameworks</a:t>
            </a:r>
            <a:r>
              <a:rPr lang="en-GB" u="sng" dirty="0" smtClean="0"/>
              <a:t> as a strategic tool to reinforce</a:t>
            </a:r>
            <a:r>
              <a:rPr lang="en-GB" dirty="0" smtClean="0"/>
              <a:t> sustainable development.</a:t>
            </a:r>
            <a:r>
              <a:rPr lang="en-GB" u="sng" dirty="0" smtClean="0"/>
              <a:t> </a:t>
            </a:r>
            <a:endParaRPr lang="en-GB" dirty="0" smtClean="0"/>
          </a:p>
        </p:txBody>
      </p:sp>
    </p:spTree>
    <p:extLst>
      <p:ext uri="{BB962C8B-B14F-4D97-AF65-F5344CB8AC3E}">
        <p14:creationId xmlns:p14="http://schemas.microsoft.com/office/powerpoint/2010/main" val="2006908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 38 Women </a:t>
            </a:r>
            <a:r>
              <a:rPr lang="de-DE" dirty="0" err="1" smtClean="0"/>
              <a:t>access</a:t>
            </a:r>
            <a:r>
              <a:rPr lang="de-DE" dirty="0" smtClean="0"/>
              <a:t> </a:t>
            </a:r>
            <a:r>
              <a:rPr lang="de-DE" dirty="0" err="1" smtClean="0"/>
              <a:t>fin+UNCDF</a:t>
            </a:r>
            <a:endParaRPr lang="de-DE" dirty="0"/>
          </a:p>
        </p:txBody>
      </p:sp>
      <p:sp>
        <p:nvSpPr>
          <p:cNvPr id="3" name="Inhaltsplatzhalter 2"/>
          <p:cNvSpPr>
            <a:spLocks noGrp="1"/>
          </p:cNvSpPr>
          <p:nvPr>
            <p:ph idx="1"/>
          </p:nvPr>
        </p:nvSpPr>
        <p:spPr/>
        <p:txBody>
          <a:bodyPr>
            <a:normAutofit fontScale="55000" lnSpcReduction="20000"/>
          </a:bodyPr>
          <a:lstStyle/>
          <a:p>
            <a:r>
              <a:rPr lang="en-GB" u="sng" dirty="0" smtClean="0"/>
              <a:t>38. We will work to ensure </a:t>
            </a:r>
            <a:r>
              <a:rPr lang="en-GB" u="sng" dirty="0" smtClean="0">
                <a:solidFill>
                  <a:srgbClr val="FF0000"/>
                </a:solidFill>
              </a:rPr>
              <a:t>access to formal financial services for all</a:t>
            </a:r>
            <a:r>
              <a:rPr lang="en-GB" u="sng" dirty="0" smtClean="0"/>
              <a:t>, including the poor, </a:t>
            </a:r>
            <a:r>
              <a:rPr lang="en-GB" b="1" u="sng" dirty="0" smtClean="0">
                <a:solidFill>
                  <a:srgbClr val="FF0000"/>
                </a:solidFill>
              </a:rPr>
              <a:t>women</a:t>
            </a:r>
            <a:r>
              <a:rPr lang="en-GB" b="1" u="sng" dirty="0" smtClean="0"/>
              <a:t>,</a:t>
            </a:r>
            <a:r>
              <a:rPr lang="en-GB" u="sng" dirty="0" smtClean="0"/>
              <a:t> rural communities, indigenous people, and persons with disabilities. We will adopt or review </a:t>
            </a:r>
            <a:r>
              <a:rPr lang="en-GB" u="sng" dirty="0" smtClean="0">
                <a:solidFill>
                  <a:srgbClr val="FF0000"/>
                </a:solidFill>
              </a:rPr>
              <a:t>our national financial inclusion strategies </a:t>
            </a:r>
            <a:r>
              <a:rPr lang="en-GB" u="sng" dirty="0" smtClean="0"/>
              <a:t>in consultation with relevant national stakeholders, and include financial inclusion and consumer protection as a policy targets in financial regulation. We will </a:t>
            </a:r>
            <a:r>
              <a:rPr lang="en-GB" u="sng" dirty="0" smtClean="0">
                <a:solidFill>
                  <a:srgbClr val="008000"/>
                </a:solidFill>
              </a:rPr>
              <a:t>encourage</a:t>
            </a:r>
            <a:r>
              <a:rPr lang="en-GB" u="sng" dirty="0" smtClean="0"/>
              <a:t> our </a:t>
            </a:r>
            <a:r>
              <a:rPr lang="en-GB" u="sng" dirty="0" smtClean="0">
                <a:solidFill>
                  <a:srgbClr val="FF0000"/>
                </a:solidFill>
              </a:rPr>
              <a:t>commercial banking</a:t>
            </a:r>
            <a:r>
              <a:rPr lang="en-GB" u="sng" dirty="0" smtClean="0"/>
              <a:t> systems </a:t>
            </a:r>
            <a:r>
              <a:rPr lang="en-GB" u="sng" dirty="0" smtClean="0">
                <a:solidFill>
                  <a:srgbClr val="FF0000"/>
                </a:solidFill>
              </a:rPr>
              <a:t>to serve all populations</a:t>
            </a:r>
            <a:r>
              <a:rPr lang="en-GB" u="sng" dirty="0" smtClean="0"/>
              <a:t>. We will support microfinance institutions, development banks, agricultural banks, mobile network operators, payment platforms, agent networks, cooperatives, postal banks and savings banks. We encourage the use of innovative tools, including mobile banking and digitalized payments to promote inclusion and financial literacy. We commit to increasing resources for capacity development for developing countries and expand peer learning and experience sharing among countries and regions, including through the Alliance for Financial Inclusion and regional organizations. We encourage mutual cooperation and collaboration between financial inclusion initiatives, including the Consultative Group to Assist the Poor (CGAP), the Global Partnership for Financial Inclusion (GPFI) and the </a:t>
            </a:r>
            <a:r>
              <a:rPr lang="en-GB" u="sng" dirty="0" smtClean="0">
                <a:solidFill>
                  <a:srgbClr val="FF0000"/>
                </a:solidFill>
              </a:rPr>
              <a:t>United Nations Capital Development Fund (UNCDF). </a:t>
            </a:r>
            <a:endParaRPr lang="en-GB" dirty="0" smtClean="0">
              <a:solidFill>
                <a:srgbClr val="FF0000"/>
              </a:solidFill>
            </a:endParaRPr>
          </a:p>
          <a:p>
            <a:endParaRPr lang="en-GB" dirty="0"/>
          </a:p>
        </p:txBody>
      </p:sp>
    </p:spTree>
    <p:extLst>
      <p:ext uri="{BB962C8B-B14F-4D97-AF65-F5344CB8AC3E}">
        <p14:creationId xmlns:p14="http://schemas.microsoft.com/office/powerpoint/2010/main" val="2709577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Paragraph 40 FfD3</a:t>
            </a:r>
            <a:endParaRPr lang="de-DE" dirty="0"/>
          </a:p>
        </p:txBody>
      </p:sp>
      <p:sp>
        <p:nvSpPr>
          <p:cNvPr id="3" name="Inhaltsplatzhalter 2"/>
          <p:cNvSpPr>
            <a:spLocks noGrp="1"/>
          </p:cNvSpPr>
          <p:nvPr>
            <p:ph idx="1"/>
          </p:nvPr>
        </p:nvSpPr>
        <p:spPr>
          <a:xfrm>
            <a:off x="457200" y="1600200"/>
            <a:ext cx="8229600" cy="4838700"/>
          </a:xfrm>
        </p:spPr>
        <p:txBody>
          <a:bodyPr>
            <a:normAutofit fontScale="62500" lnSpcReduction="20000"/>
          </a:bodyPr>
          <a:lstStyle/>
          <a:p>
            <a:r>
              <a:rPr lang="en-GB" u="sng" dirty="0" smtClean="0"/>
              <a:t>40. </a:t>
            </a:r>
            <a:r>
              <a:rPr lang="en-GB" dirty="0" smtClean="0"/>
              <a:t>Evidence shows that gender equality</a:t>
            </a:r>
            <a:r>
              <a:rPr lang="en-GB" u="sng" dirty="0" smtClean="0"/>
              <a:t>, women’s empowerment</a:t>
            </a:r>
            <a:r>
              <a:rPr lang="en-GB" dirty="0" smtClean="0"/>
              <a:t> and women’s full participation as economic agents </a:t>
            </a:r>
            <a:r>
              <a:rPr lang="en-GB" strike="sngStrike" dirty="0" smtClean="0"/>
              <a:t>improves the profitability and competitiveness of business and is vital to achieve sustainable development and a vibrant economy. To this end, we reaffirm our </a:t>
            </a:r>
            <a:r>
              <a:rPr lang="en-GB" strike="sngStrike" dirty="0" err="1" smtClean="0"/>
              <a:t>commitment</a:t>
            </a:r>
            <a:r>
              <a:rPr lang="en-GB" u="sng" dirty="0" err="1" smtClean="0"/>
              <a:t>enhances</a:t>
            </a:r>
            <a:r>
              <a:rPr lang="en-GB" u="sng" dirty="0" smtClean="0"/>
              <a:t> economic growth and productivity. We recommit to adopt and strengthen </a:t>
            </a:r>
            <a:r>
              <a:rPr lang="en-GB" u="sng" dirty="0" smtClean="0">
                <a:solidFill>
                  <a:srgbClr val="FF0000"/>
                </a:solidFill>
              </a:rPr>
              <a:t>sound policies and enforceable legislation for the promotion of gender equality and the empowerment of all women and girls at all levels</a:t>
            </a:r>
            <a:r>
              <a:rPr lang="en-GB" u="sng" dirty="0" smtClean="0"/>
              <a:t>, and</a:t>
            </a:r>
            <a:r>
              <a:rPr lang="en-GB" dirty="0" smtClean="0"/>
              <a:t> to eliminate gender-based discrimination in all its forms. We </a:t>
            </a:r>
            <a:r>
              <a:rPr lang="en-GB" strike="sngStrike" dirty="0" smtClean="0"/>
              <a:t>commit </a:t>
            </a:r>
            <a:r>
              <a:rPr lang="en-GB" strike="sngStrike" dirty="0" err="1" smtClean="0"/>
              <a:t>to</a:t>
            </a:r>
            <a:r>
              <a:rPr lang="en-GB" u="sng" dirty="0" err="1" smtClean="0"/>
              <a:t>will</a:t>
            </a:r>
            <a:r>
              <a:rPr lang="en-GB" dirty="0" smtClean="0"/>
              <a:t> ensure that</a:t>
            </a:r>
            <a:r>
              <a:rPr lang="en-GB" u="sng" dirty="0" smtClean="0"/>
              <a:t> </a:t>
            </a:r>
            <a:r>
              <a:rPr lang="en-GB" u="sng" dirty="0" smtClean="0">
                <a:solidFill>
                  <a:srgbClr val="FF0000"/>
                </a:solidFill>
              </a:rPr>
              <a:t>by 2030</a:t>
            </a:r>
            <a:r>
              <a:rPr lang="en-GB" dirty="0" smtClean="0">
                <a:solidFill>
                  <a:srgbClr val="FF0000"/>
                </a:solidFill>
              </a:rPr>
              <a:t> </a:t>
            </a:r>
            <a:r>
              <a:rPr lang="en-GB" dirty="0" smtClean="0"/>
              <a:t>all men and </a:t>
            </a:r>
            <a:r>
              <a:rPr lang="en-GB" dirty="0" smtClean="0">
                <a:solidFill>
                  <a:srgbClr val="FF0000"/>
                </a:solidFill>
              </a:rPr>
              <a:t>women</a:t>
            </a:r>
            <a:r>
              <a:rPr lang="en-GB" strike="sngStrike" dirty="0" smtClean="0"/>
              <a:t>, in particular the poor and the vulnerable, have</a:t>
            </a:r>
            <a:r>
              <a:rPr lang="en-GB" u="sng" dirty="0" smtClean="0"/>
              <a:t> are given</a:t>
            </a:r>
            <a:r>
              <a:rPr lang="en-GB" dirty="0" smtClean="0"/>
              <a:t> </a:t>
            </a:r>
            <a:r>
              <a:rPr lang="en-GB" dirty="0" smtClean="0">
                <a:solidFill>
                  <a:srgbClr val="FF0000"/>
                </a:solidFill>
              </a:rPr>
              <a:t>equal rights </a:t>
            </a:r>
            <a:r>
              <a:rPr lang="en-GB" dirty="0" smtClean="0"/>
              <a:t>to economic </a:t>
            </a:r>
            <a:r>
              <a:rPr lang="en-GB" strike="sngStrike" dirty="0" smtClean="0"/>
              <a:t>resources </a:t>
            </a:r>
            <a:r>
              <a:rPr lang="en-GB" u="sng" dirty="0" smtClean="0"/>
              <a:t>opportunities</a:t>
            </a:r>
            <a:r>
              <a:rPr lang="en-GB" dirty="0" smtClean="0"/>
              <a:t>, as well as access to basic services, ownership and control over land and other forms of property, inheritance, natural resources, appropriate new technology and financial services</a:t>
            </a:r>
            <a:r>
              <a:rPr lang="en-GB" strike="sngStrike" dirty="0" smtClean="0"/>
              <a:t>, including microfinance.</a:t>
            </a:r>
            <a:r>
              <a:rPr lang="en-GB" u="sng" dirty="0" smtClean="0"/>
              <a:t>.</a:t>
            </a:r>
            <a:r>
              <a:rPr lang="en-GB" dirty="0" smtClean="0"/>
              <a:t> We further encourage the private sector to contribute to advancing </a:t>
            </a:r>
            <a:r>
              <a:rPr lang="en-GB" dirty="0" smtClean="0">
                <a:solidFill>
                  <a:srgbClr val="FF0000"/>
                </a:solidFill>
              </a:rPr>
              <a:t>gender equality </a:t>
            </a:r>
            <a:r>
              <a:rPr lang="en-GB" dirty="0" smtClean="0"/>
              <a:t>through ensuring </a:t>
            </a:r>
            <a:r>
              <a:rPr lang="en-GB" dirty="0" smtClean="0">
                <a:solidFill>
                  <a:srgbClr val="FF0000"/>
                </a:solidFill>
              </a:rPr>
              <a:t>women’s full and decent</a:t>
            </a:r>
            <a:r>
              <a:rPr lang="en-GB" dirty="0" smtClean="0"/>
              <a:t> </a:t>
            </a:r>
            <a:r>
              <a:rPr lang="en-GB" strike="sngStrike" dirty="0" smtClean="0"/>
              <a:t>employment </a:t>
            </a:r>
            <a:r>
              <a:rPr lang="en-GB" u="sng" dirty="0" smtClean="0">
                <a:solidFill>
                  <a:srgbClr val="FF0000"/>
                </a:solidFill>
              </a:rPr>
              <a:t>work</a:t>
            </a:r>
            <a:r>
              <a:rPr lang="en-GB" dirty="0" smtClean="0">
                <a:solidFill>
                  <a:srgbClr val="FF0000"/>
                </a:solidFill>
              </a:rPr>
              <a:t>, equal pay </a:t>
            </a:r>
            <a:r>
              <a:rPr lang="en-GB" dirty="0" smtClean="0"/>
              <a:t>and equal opportunities</a:t>
            </a:r>
            <a:r>
              <a:rPr lang="en-GB" strike="sngStrike" dirty="0" smtClean="0"/>
              <a:t>.</a:t>
            </a:r>
            <a:r>
              <a:rPr lang="en-GB" u="sng" dirty="0" smtClean="0"/>
              <a:t>, including opportunities to participate in leadership and decision-making, as well as </a:t>
            </a:r>
            <a:r>
              <a:rPr lang="en-GB" u="sng" dirty="0" smtClean="0">
                <a:solidFill>
                  <a:srgbClr val="FF0000"/>
                </a:solidFill>
              </a:rPr>
              <a:t>protecting them against discrimination and abuse in the workplace.</a:t>
            </a:r>
            <a:endParaRPr lang="en-GB" dirty="0" smtClean="0">
              <a:solidFill>
                <a:srgbClr val="FF0000"/>
              </a:solidFill>
            </a:endParaRPr>
          </a:p>
        </p:txBody>
      </p:sp>
    </p:spTree>
    <p:extLst>
      <p:ext uri="{BB962C8B-B14F-4D97-AF65-F5344CB8AC3E}">
        <p14:creationId xmlns:p14="http://schemas.microsoft.com/office/powerpoint/2010/main" val="2059409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Paragraph 94 </a:t>
            </a:r>
            <a:r>
              <a:rPr lang="de-DE" dirty="0" err="1" smtClean="0"/>
              <a:t>reform</a:t>
            </a:r>
            <a:r>
              <a:rPr lang="de-DE" dirty="0" smtClean="0"/>
              <a:t> IFIs</a:t>
            </a:r>
            <a:endParaRPr lang="de-DE" dirty="0"/>
          </a:p>
        </p:txBody>
      </p:sp>
      <p:sp>
        <p:nvSpPr>
          <p:cNvPr id="3" name="Inhaltsplatzhalter 2"/>
          <p:cNvSpPr>
            <a:spLocks noGrp="1"/>
          </p:cNvSpPr>
          <p:nvPr>
            <p:ph idx="1"/>
          </p:nvPr>
        </p:nvSpPr>
        <p:spPr/>
        <p:txBody>
          <a:bodyPr>
            <a:normAutofit fontScale="55000" lnSpcReduction="20000"/>
          </a:bodyPr>
          <a:lstStyle/>
          <a:p>
            <a:r>
              <a:rPr lang="en-GB" u="sng" dirty="0" smtClean="0"/>
              <a:t>94. </a:t>
            </a:r>
            <a:r>
              <a:rPr lang="en-GB" dirty="0" smtClean="0"/>
              <a:t>We </a:t>
            </a:r>
            <a:r>
              <a:rPr lang="en-GB" strike="sngStrike" dirty="0" smtClean="0"/>
              <a:t>agree on the </a:t>
            </a:r>
            <a:r>
              <a:rPr lang="en-GB" strike="sngStrike" dirty="0" err="1" smtClean="0"/>
              <a:t>need</a:t>
            </a:r>
            <a:r>
              <a:rPr lang="en-GB" u="sng" dirty="0" err="1" smtClean="0"/>
              <a:t>recommit</a:t>
            </a:r>
            <a:r>
              <a:rPr lang="en-GB" dirty="0" smtClean="0"/>
              <a:t> to </a:t>
            </a:r>
            <a:r>
              <a:rPr lang="en-GB" strike="sngStrike" dirty="0" smtClean="0"/>
              <a:t>respect each country’s policy </a:t>
            </a:r>
            <a:r>
              <a:rPr lang="en-GB" strike="sngStrike" dirty="0" err="1" smtClean="0"/>
              <a:t>space</a:t>
            </a:r>
            <a:r>
              <a:rPr lang="en-GB" u="sng" dirty="0" err="1" smtClean="0"/>
              <a:t>broadening</a:t>
            </a:r>
            <a:r>
              <a:rPr lang="en-GB" dirty="0" smtClean="0"/>
              <a:t> and </a:t>
            </a:r>
            <a:r>
              <a:rPr lang="en-GB" strike="sngStrike" dirty="0" smtClean="0"/>
              <a:t>leadership to </a:t>
            </a:r>
            <a:r>
              <a:rPr lang="en-GB" strike="sngStrike" dirty="0" err="1" smtClean="0"/>
              <a:t>establish</a:t>
            </a:r>
            <a:r>
              <a:rPr lang="en-GB" u="sng" dirty="0" err="1" smtClean="0"/>
              <a:t>strengthening</a:t>
            </a:r>
            <a:r>
              <a:rPr lang="en-GB" u="sng" dirty="0" smtClean="0"/>
              <a:t> the voice</a:t>
            </a:r>
            <a:r>
              <a:rPr lang="en-GB" dirty="0" smtClean="0"/>
              <a:t> and </a:t>
            </a:r>
            <a:r>
              <a:rPr lang="en-GB" strike="sngStrike" dirty="0" smtClean="0"/>
              <a:t>implement policies for poverty </a:t>
            </a:r>
            <a:r>
              <a:rPr lang="en-GB" strike="sngStrike" dirty="0" err="1" smtClean="0"/>
              <a:t>eradication</a:t>
            </a:r>
            <a:r>
              <a:rPr lang="en-GB" u="sng" dirty="0" err="1" smtClean="0"/>
              <a:t>participation</a:t>
            </a:r>
            <a:r>
              <a:rPr lang="en-GB" u="sng" dirty="0" smtClean="0"/>
              <a:t> of developing countries in international economic decision-making</a:t>
            </a:r>
            <a:r>
              <a:rPr lang="en-GB" dirty="0" smtClean="0"/>
              <a:t> and </a:t>
            </a:r>
            <a:r>
              <a:rPr lang="en-GB" u="sng" dirty="0" smtClean="0"/>
              <a:t>norm setting and global economic governance. We agree to overcome obstacles to planned resource increases and governance reforms at the IMF. </a:t>
            </a:r>
            <a:r>
              <a:rPr lang="en-GB" strike="sngStrike" dirty="0" smtClean="0"/>
              <a:t>sustainable development. In this regard, we recognize the importance of capital account and macro prudential regulations, and will strengthen our support for capacity-building in monitoring, </a:t>
            </a:r>
            <a:r>
              <a:rPr lang="en-GB" strike="sngStrike" dirty="0" err="1" smtClean="0"/>
              <a:t>analyzing</a:t>
            </a:r>
            <a:r>
              <a:rPr lang="en-GB" u="sng" dirty="0" err="1" smtClean="0"/>
              <a:t>The</a:t>
            </a:r>
            <a:r>
              <a:rPr lang="en-GB" u="sng" dirty="0" smtClean="0"/>
              <a:t> implementation of the 2010 reforms for the IMF remains the highest priority</a:t>
            </a:r>
            <a:r>
              <a:rPr lang="en-GB" dirty="0" smtClean="0"/>
              <a:t> and </a:t>
            </a:r>
            <a:r>
              <a:rPr lang="en-GB" u="sng" dirty="0" smtClean="0"/>
              <a:t>we strongly urge the earliest ratification of these reforms. We reiterate our commitment to further </a:t>
            </a:r>
            <a:r>
              <a:rPr lang="en-GB" u="sng" dirty="0" smtClean="0">
                <a:solidFill>
                  <a:srgbClr val="FF0000"/>
                </a:solidFill>
              </a:rPr>
              <a:t>reform in voting shares and representation in both the IMF and the World Ban</a:t>
            </a:r>
            <a:r>
              <a:rPr lang="en-GB" u="sng" dirty="0" smtClean="0"/>
              <a:t>k. We welcome the increased representation of emerging economies on the FSB and call upon the Basel Committee on Banking Supervision and other main international regulatory standard setting bodies to continue efforts to increase the voice and participation of developing countries, including in all of their subsidiary committees, to ensure that their concerns and conditions are taken into consideration. As the shareholders in the main international financial institutions, we commit to open and transparent, </a:t>
            </a:r>
            <a:r>
              <a:rPr lang="en-GB" b="1" u="sng" dirty="0" smtClean="0">
                <a:solidFill>
                  <a:srgbClr val="FF0000"/>
                </a:solidFill>
              </a:rPr>
              <a:t>gender-balanced</a:t>
            </a:r>
            <a:r>
              <a:rPr lang="en-GB" b="1" u="sng" dirty="0" smtClean="0"/>
              <a:t> </a:t>
            </a:r>
            <a:r>
              <a:rPr lang="en-GB" u="sng" dirty="0" smtClean="0"/>
              <a:t>and merit-based </a:t>
            </a:r>
            <a:r>
              <a:rPr lang="en-GB" u="sng" dirty="0" smtClean="0">
                <a:solidFill>
                  <a:srgbClr val="FF0000"/>
                </a:solidFill>
              </a:rPr>
              <a:t>selection of their heads</a:t>
            </a:r>
            <a:r>
              <a:rPr lang="en-GB" u="sng" dirty="0" smtClean="0"/>
              <a:t>. </a:t>
            </a:r>
            <a:endParaRPr lang="en-GB" dirty="0" smtClean="0"/>
          </a:p>
          <a:p>
            <a:endParaRPr lang="en-GB" dirty="0"/>
          </a:p>
        </p:txBody>
      </p:sp>
    </p:spTree>
    <p:extLst>
      <p:ext uri="{BB962C8B-B14F-4D97-AF65-F5344CB8AC3E}">
        <p14:creationId xmlns:p14="http://schemas.microsoft.com/office/powerpoint/2010/main" val="1986678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Paragraph 98 IFIs + </a:t>
            </a:r>
            <a:r>
              <a:rPr lang="de-DE" dirty="0" err="1" smtClean="0"/>
              <a:t>women</a:t>
            </a:r>
            <a:r>
              <a:rPr lang="de-DE" dirty="0" smtClean="0"/>
              <a:t> </a:t>
            </a:r>
            <a:r>
              <a:rPr lang="de-DE" dirty="0" err="1" smtClean="0"/>
              <a:t>rights</a:t>
            </a:r>
            <a:endParaRPr lang="de-DE" dirty="0"/>
          </a:p>
        </p:txBody>
      </p:sp>
      <p:sp>
        <p:nvSpPr>
          <p:cNvPr id="3" name="Inhaltsplatzhalter 2"/>
          <p:cNvSpPr>
            <a:spLocks noGrp="1"/>
          </p:cNvSpPr>
          <p:nvPr>
            <p:ph idx="1"/>
          </p:nvPr>
        </p:nvSpPr>
        <p:spPr>
          <a:xfrm>
            <a:off x="457200" y="1600200"/>
            <a:ext cx="8229600" cy="5118100"/>
          </a:xfrm>
        </p:spPr>
        <p:txBody>
          <a:bodyPr>
            <a:normAutofit fontScale="47500" lnSpcReduction="20000"/>
          </a:bodyPr>
          <a:lstStyle/>
          <a:p>
            <a:r>
              <a:rPr lang="en-GB" u="sng" dirty="0" smtClean="0"/>
              <a:t>98. </a:t>
            </a:r>
            <a:r>
              <a:rPr lang="en-GB" dirty="0" smtClean="0"/>
              <a:t>We resolve to ensure that international agreements, rules and standards are consistent with each other and with progress towards the SDGs</a:t>
            </a:r>
            <a:r>
              <a:rPr lang="en-GB" strike="sngStrike" dirty="0" smtClean="0"/>
              <a:t>, for example, those for trade, intellectual property rights, banking and insurance regulation, balance-of-payments management and accounting standards</a:t>
            </a:r>
            <a:r>
              <a:rPr lang="en-GB" dirty="0" smtClean="0"/>
              <a:t>. To this end, we invite relevant international institutions, as well as private rule-setting bodies, to undertake ‘coherence checks’ and regularly publish reviews of the impact of their operations on the achievement of </a:t>
            </a:r>
            <a:r>
              <a:rPr lang="en-GB" strike="sngStrike" dirty="0" smtClean="0"/>
              <a:t>economic, social and environmental priorities and in particular the SDGs. We encourage all international and national development finance institutions to align their business practices with sustainable development objectives</a:t>
            </a:r>
            <a:r>
              <a:rPr lang="en-GB" strike="sngStrike" dirty="0" smtClean="0">
                <a:solidFill>
                  <a:srgbClr val="008000"/>
                </a:solidFill>
              </a:rPr>
              <a:t>, including through assessments of their impact on the enjoyment of human rights, including indigenous peoples' rights, progress toward gender equality</a:t>
            </a:r>
            <a:r>
              <a:rPr lang="en-GB" strike="sngStrike" dirty="0" smtClean="0"/>
              <a:t>, and ESG targets that they have adopted. We further invite all relevant international institutions to recognize the group of LDCs, to fully reflect the importance of fragility and structural constraints in achieving the </a:t>
            </a:r>
            <a:r>
              <a:rPr lang="en-GB" strike="sngStrike" dirty="0" err="1" smtClean="0"/>
              <a:t>SDGs.</a:t>
            </a:r>
            <a:r>
              <a:rPr lang="en-GB" u="sng" dirty="0" err="1" smtClean="0"/>
              <a:t>the</a:t>
            </a:r>
            <a:r>
              <a:rPr lang="en-GB" u="sng" dirty="0" smtClean="0"/>
              <a:t> SDGs. </a:t>
            </a:r>
            <a:r>
              <a:rPr lang="en-GB" u="sng" dirty="0" smtClean="0">
                <a:solidFill>
                  <a:srgbClr val="FF0000"/>
                </a:solidFill>
              </a:rPr>
              <a:t>We encourage all development finance institutions</a:t>
            </a:r>
            <a:r>
              <a:rPr lang="en-GB" u="sng" dirty="0" smtClean="0"/>
              <a:t> </a:t>
            </a:r>
            <a:r>
              <a:rPr lang="en-GB" strike="sngStrike" dirty="0" smtClean="0"/>
              <a:t> We recommit to broadening and strengthening the participation of developing and transition economy countries in international economic decision-making and norm setting. We agree to overcome obstacles to planned resource increases and governance reforms at the IMF. We welcome the expansion in the number of participants in meetings of the FSB and recommend consideration by the FSB, the Basel Committee on Banking Supervision and the other main international regulatory standard setting bodies to increase the voice and participation of developing countries, including in all of their subsidiary committees. As the shareholders in the main international financial institutions, we commit to open and transparent, gender-balanced and merit-based selection of their heads. Recognizing</a:t>
            </a:r>
            <a:r>
              <a:rPr lang="en-GB" u="sng" dirty="0" smtClean="0"/>
              <a:t> </a:t>
            </a:r>
            <a:r>
              <a:rPr lang="en-GB" u="sng" dirty="0" smtClean="0">
                <a:solidFill>
                  <a:srgbClr val="FF0000"/>
                </a:solidFill>
              </a:rPr>
              <a:t>to align their business practices with the SDGs, including through assessments of their impact on the </a:t>
            </a:r>
            <a:r>
              <a:rPr lang="en-GB" b="1" u="sng" dirty="0" smtClean="0">
                <a:solidFill>
                  <a:srgbClr val="FF0000"/>
                </a:solidFill>
              </a:rPr>
              <a:t>enjoyment of human rights, including women’s, children’s, and indigenous peoples' rights</a:t>
            </a:r>
            <a:r>
              <a:rPr lang="en-GB" u="sng" dirty="0" smtClean="0">
                <a:solidFill>
                  <a:srgbClr val="FF0000"/>
                </a:solidFill>
              </a:rPr>
              <a:t>, and environmental, social and governance targets that they have adopted. </a:t>
            </a:r>
            <a:r>
              <a:rPr lang="en-GB" u="sng" dirty="0" smtClean="0"/>
              <a:t>We further call upon all relevant international institutions to recognize the groups of LDCs and SIDS, and to fully reflect the importance of vulnerability and structural constraints in achieving the SDGs. </a:t>
            </a:r>
            <a:endParaRPr lang="en-GB" dirty="0" smtClean="0"/>
          </a:p>
          <a:p>
            <a:endParaRPr lang="de-DE" dirty="0"/>
          </a:p>
        </p:txBody>
      </p:sp>
    </p:spTree>
    <p:extLst>
      <p:ext uri="{BB962C8B-B14F-4D97-AF65-F5344CB8AC3E}">
        <p14:creationId xmlns:p14="http://schemas.microsoft.com/office/powerpoint/2010/main" val="2990556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Paragraph 100, </a:t>
            </a:r>
            <a:r>
              <a:rPr lang="de-DE" dirty="0" err="1" smtClean="0"/>
              <a:t>trafficking</a:t>
            </a:r>
            <a:endParaRPr lang="de-DE" dirty="0"/>
          </a:p>
        </p:txBody>
      </p:sp>
      <p:sp>
        <p:nvSpPr>
          <p:cNvPr id="3" name="Inhaltsplatzhalter 2"/>
          <p:cNvSpPr>
            <a:spLocks noGrp="1"/>
          </p:cNvSpPr>
          <p:nvPr>
            <p:ph idx="1"/>
          </p:nvPr>
        </p:nvSpPr>
        <p:spPr/>
        <p:txBody>
          <a:bodyPr>
            <a:normAutofit fontScale="92500" lnSpcReduction="20000"/>
          </a:bodyPr>
          <a:lstStyle/>
          <a:p>
            <a:r>
              <a:rPr lang="en-GB" u="sng" dirty="0" smtClean="0"/>
              <a:t>100.</a:t>
            </a:r>
            <a:r>
              <a:rPr lang="en-GB" dirty="0" smtClean="0"/>
              <a:t> We </a:t>
            </a:r>
            <a:r>
              <a:rPr lang="en-GB" strike="sngStrike" dirty="0" smtClean="0"/>
              <a:t>also resolve to </a:t>
            </a:r>
            <a:r>
              <a:rPr lang="en-GB" u="sng" dirty="0" smtClean="0"/>
              <a:t>will </a:t>
            </a:r>
            <a:r>
              <a:rPr lang="en-GB" dirty="0" smtClean="0"/>
              <a:t>strengthen national institutions </a:t>
            </a:r>
            <a:r>
              <a:rPr lang="en-GB" strike="sngStrike" dirty="0" smtClean="0"/>
              <a:t>and enhance international cooperation </a:t>
            </a:r>
            <a:r>
              <a:rPr lang="en-GB" dirty="0" smtClean="0"/>
              <a:t>to prevent violence and combat terrorism and crime</a:t>
            </a:r>
            <a:r>
              <a:rPr lang="en-GB" strike="sngStrike" dirty="0" smtClean="0"/>
              <a:t>,</a:t>
            </a:r>
            <a:r>
              <a:rPr lang="en-GB" dirty="0" smtClean="0"/>
              <a:t> and end trafficking and exploitation of </a:t>
            </a:r>
            <a:r>
              <a:rPr lang="en-GB" strike="sngStrike" dirty="0" smtClean="0"/>
              <a:t>children. In this context, </a:t>
            </a:r>
            <a:r>
              <a:rPr lang="en-GB" strike="sngStrike" dirty="0" err="1" smtClean="0"/>
              <a:t>we</a:t>
            </a:r>
            <a:r>
              <a:rPr lang="en-GB" u="sng" dirty="0" err="1" smtClean="0"/>
              <a:t>persons</a:t>
            </a:r>
            <a:r>
              <a:rPr lang="en-GB" u="sng" dirty="0" smtClean="0"/>
              <a:t>, in particular </a:t>
            </a:r>
            <a:r>
              <a:rPr lang="en-GB" b="1" u="sng" dirty="0" smtClean="0">
                <a:solidFill>
                  <a:srgbClr val="FF0000"/>
                </a:solidFill>
              </a:rPr>
              <a:t>women </a:t>
            </a:r>
            <a:r>
              <a:rPr lang="en-GB" u="sng" dirty="0" smtClean="0"/>
              <a:t>and children, including through international cooperation for capacity building at all levels, in particular in developing countries. We</a:t>
            </a:r>
            <a:r>
              <a:rPr lang="en-GB" dirty="0" smtClean="0"/>
              <a:t> commit to ensuring the effective implementation of the United Nations Convention on Transnational Crime.</a:t>
            </a:r>
            <a:r>
              <a:rPr lang="en-GB" u="sng" dirty="0" smtClean="0"/>
              <a:t> </a:t>
            </a:r>
            <a:endParaRPr lang="en-GB" dirty="0"/>
          </a:p>
        </p:txBody>
      </p:sp>
    </p:spTree>
    <p:extLst>
      <p:ext uri="{BB962C8B-B14F-4D97-AF65-F5344CB8AC3E}">
        <p14:creationId xmlns:p14="http://schemas.microsoft.com/office/powerpoint/2010/main" val="701455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Paragraph 103, Technology</a:t>
            </a:r>
            <a:endParaRPr lang="de-DE" dirty="0"/>
          </a:p>
        </p:txBody>
      </p:sp>
      <p:sp>
        <p:nvSpPr>
          <p:cNvPr id="3" name="Inhaltsplatzhalter 2"/>
          <p:cNvSpPr>
            <a:spLocks noGrp="1"/>
          </p:cNvSpPr>
          <p:nvPr>
            <p:ph idx="1"/>
          </p:nvPr>
        </p:nvSpPr>
        <p:spPr>
          <a:xfrm>
            <a:off x="457200" y="1600200"/>
            <a:ext cx="8229600" cy="5156200"/>
          </a:xfrm>
        </p:spPr>
        <p:txBody>
          <a:bodyPr>
            <a:normAutofit fontScale="55000" lnSpcReduction="20000"/>
          </a:bodyPr>
          <a:lstStyle/>
          <a:p>
            <a:r>
              <a:rPr lang="en-GB" strike="sngStrike" dirty="0" smtClean="0"/>
              <a:t>Technology</a:t>
            </a:r>
            <a:r>
              <a:rPr lang="en-GB" u="sng" dirty="0" smtClean="0"/>
              <a:t>103. Science, technology</a:t>
            </a:r>
            <a:r>
              <a:rPr lang="en-GB" dirty="0" smtClean="0"/>
              <a:t>, innovation and capacity building are critical to achieving sustainable development. We are currently </a:t>
            </a:r>
            <a:r>
              <a:rPr lang="en-GB" strike="sngStrike" dirty="0" smtClean="0"/>
              <a:t>witness </a:t>
            </a:r>
            <a:r>
              <a:rPr lang="en-GB" strike="sngStrike" dirty="0" err="1" smtClean="0"/>
              <a:t>to</a:t>
            </a:r>
            <a:r>
              <a:rPr lang="en-GB" u="sng" dirty="0" err="1" smtClean="0"/>
              <a:t>witnessing</a:t>
            </a:r>
            <a:r>
              <a:rPr lang="en-GB" dirty="0" smtClean="0"/>
              <a:t> significant advances in a wide range of science and technology fields, which</a:t>
            </a:r>
            <a:r>
              <a:rPr lang="en-GB" strike="sngStrike" dirty="0" smtClean="0"/>
              <a:t>, if harnessed properly,</a:t>
            </a:r>
            <a:r>
              <a:rPr lang="en-GB" dirty="0" smtClean="0"/>
              <a:t> will enable great progress for people and planet</a:t>
            </a:r>
            <a:r>
              <a:rPr lang="en-GB" strike="sngStrike" dirty="0" smtClean="0"/>
              <a:t>.</a:t>
            </a:r>
            <a:r>
              <a:rPr lang="en-GB" u="sng" dirty="0" smtClean="0"/>
              <a:t>, if properly harnessed.</a:t>
            </a:r>
            <a:r>
              <a:rPr lang="en-GB" dirty="0" smtClean="0"/>
              <a:t> Innovation and diffusion of new technologies is a powerful driver of economic growth and employment creation. </a:t>
            </a:r>
            <a:r>
              <a:rPr lang="en-GB" strike="sngStrike" dirty="0" smtClean="0"/>
              <a:t>New vaccines and medicines will support advances in health. Information and communication technologies (ICT) drive technological progress in a wide range of sectors and have made the diffusion of information easier, which offers great opportunities for education. New technologies and technological diffusion will be key to attain more climate-resilient and resource-efficient development, including through low carbon energy sources and systems. </a:t>
            </a:r>
            <a:r>
              <a:rPr lang="en-GB" strike="sngStrike" dirty="0" err="1" smtClean="0"/>
              <a:t>Technology</a:t>
            </a:r>
            <a:r>
              <a:rPr lang="en-GB" u="sng" dirty="0" err="1" smtClean="0"/>
              <a:t>Science</a:t>
            </a:r>
            <a:r>
              <a:rPr lang="en-GB" u="sng" dirty="0" smtClean="0"/>
              <a:t>, technology</a:t>
            </a:r>
            <a:r>
              <a:rPr lang="en-GB" dirty="0" smtClean="0"/>
              <a:t>, innovation and capacity building </a:t>
            </a:r>
            <a:r>
              <a:rPr lang="en-GB" strike="sngStrike" dirty="0" smtClean="0"/>
              <a:t>can </a:t>
            </a:r>
            <a:r>
              <a:rPr lang="en-GB" dirty="0" smtClean="0"/>
              <a:t>also </a:t>
            </a:r>
            <a:r>
              <a:rPr lang="en-GB" strike="sngStrike" dirty="0" smtClean="0"/>
              <a:t>promote </a:t>
            </a:r>
            <a:r>
              <a:rPr lang="en-GB" u="sng" dirty="0" smtClean="0">
                <a:solidFill>
                  <a:srgbClr val="FF0000"/>
                </a:solidFill>
              </a:rPr>
              <a:t>support </a:t>
            </a:r>
            <a:r>
              <a:rPr lang="en-GB" b="1" u="sng" dirty="0" smtClean="0">
                <a:solidFill>
                  <a:srgbClr val="FF0000"/>
                </a:solidFill>
              </a:rPr>
              <a:t>social inclusion</a:t>
            </a:r>
            <a:r>
              <a:rPr lang="en-GB" u="sng" dirty="0" smtClean="0"/>
              <a:t>,</a:t>
            </a:r>
            <a:r>
              <a:rPr lang="en-GB" dirty="0" smtClean="0"/>
              <a:t> </a:t>
            </a:r>
            <a:r>
              <a:rPr lang="en-GB" dirty="0" smtClean="0">
                <a:solidFill>
                  <a:srgbClr val="FF0000"/>
                </a:solidFill>
              </a:rPr>
              <a:t>gender equality </a:t>
            </a:r>
            <a:r>
              <a:rPr lang="en-GB" dirty="0" smtClean="0"/>
              <a:t>and </a:t>
            </a:r>
            <a:r>
              <a:rPr lang="en-GB" strike="sngStrike" dirty="0" smtClean="0"/>
              <a:t>facilitate </a:t>
            </a:r>
            <a:r>
              <a:rPr lang="en-GB" dirty="0" smtClean="0"/>
              <a:t>sustainable production and consumption patterns, resilience against natural disasters, climate change and other shocks, and support the protection of the environment</a:t>
            </a:r>
            <a:r>
              <a:rPr lang="en-GB" strike="sngStrike" dirty="0" smtClean="0"/>
              <a:t>, including preventing deforestation and desertification.</a:t>
            </a:r>
            <a:r>
              <a:rPr lang="en-GB" u="sng" dirty="0" smtClean="0"/>
              <a:t>. Innovation, including development, diffusion and transfer of technologies, and associated know-how, can be a powerful driver of sustainable development.</a:t>
            </a:r>
            <a:r>
              <a:rPr lang="en-GB" dirty="0" smtClean="0"/>
              <a:t> However, we note with concern the uneven innovative capacity and access to technology</a:t>
            </a:r>
            <a:r>
              <a:rPr lang="en-GB" strike="sngStrike" dirty="0" smtClean="0"/>
              <a:t> both</a:t>
            </a:r>
            <a:r>
              <a:rPr lang="en-GB" u="sng" dirty="0" smtClean="0"/>
              <a:t>, including ICT,</a:t>
            </a:r>
            <a:r>
              <a:rPr lang="en-GB" dirty="0" smtClean="0"/>
              <a:t> within and between countries, </a:t>
            </a:r>
            <a:r>
              <a:rPr lang="en-GB" strike="sngStrike" dirty="0" smtClean="0"/>
              <a:t>as shown for example by a </a:t>
            </a:r>
            <a:r>
              <a:rPr lang="en-GB" u="sng" dirty="0" smtClean="0"/>
              <a:t>and the </a:t>
            </a:r>
            <a:r>
              <a:rPr lang="en-GB" dirty="0" smtClean="0"/>
              <a:t>persistent </a:t>
            </a:r>
            <a:r>
              <a:rPr lang="en-GB" strike="sngStrike" dirty="0" smtClean="0"/>
              <a:t>“</a:t>
            </a:r>
            <a:r>
              <a:rPr lang="en-GB" u="sng" dirty="0" smtClean="0"/>
              <a:t>‘</a:t>
            </a:r>
            <a:r>
              <a:rPr lang="en-GB" dirty="0" smtClean="0"/>
              <a:t>digital </a:t>
            </a:r>
            <a:r>
              <a:rPr lang="en-GB" strike="sngStrike" dirty="0" err="1" smtClean="0"/>
              <a:t>divide”,</a:t>
            </a:r>
            <a:r>
              <a:rPr lang="en-GB" u="sng" dirty="0" err="1" smtClean="0"/>
              <a:t>divide</a:t>
            </a:r>
            <a:r>
              <a:rPr lang="en-GB" u="sng" dirty="0" smtClean="0"/>
              <a:t>’,</a:t>
            </a:r>
            <a:r>
              <a:rPr lang="en-GB" dirty="0" smtClean="0"/>
              <a:t> particularly </a:t>
            </a:r>
            <a:r>
              <a:rPr lang="en-GB" strike="sngStrike" dirty="0" smtClean="0"/>
              <a:t>for </a:t>
            </a:r>
            <a:r>
              <a:rPr lang="en-GB" dirty="0" smtClean="0"/>
              <a:t>LDCs</a:t>
            </a:r>
            <a:r>
              <a:rPr lang="en-GB" strike="sngStrike" dirty="0" smtClean="0"/>
              <a:t>.</a:t>
            </a:r>
            <a:r>
              <a:rPr lang="en-GB" u="sng" dirty="0" smtClean="0"/>
              <a:t>, LLDCs, SIDS, and African countries. </a:t>
            </a:r>
            <a:endParaRPr lang="en-GB" dirty="0" smtClean="0"/>
          </a:p>
        </p:txBody>
      </p:sp>
    </p:spTree>
    <p:extLst>
      <p:ext uri="{BB962C8B-B14F-4D97-AF65-F5344CB8AC3E}">
        <p14:creationId xmlns:p14="http://schemas.microsoft.com/office/powerpoint/2010/main" val="190272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Inequality core issue for Post2015</a:t>
            </a:r>
            <a:endParaRPr lang="en-GB" dirty="0"/>
          </a:p>
        </p:txBody>
      </p:sp>
      <p:sp>
        <p:nvSpPr>
          <p:cNvPr id="3" name="Inhaltsplatzhalter 2"/>
          <p:cNvSpPr>
            <a:spLocks noGrp="1"/>
          </p:cNvSpPr>
          <p:nvPr>
            <p:ph idx="1"/>
          </p:nvPr>
        </p:nvSpPr>
        <p:spPr/>
        <p:txBody>
          <a:bodyPr>
            <a:normAutofit/>
          </a:bodyPr>
          <a:lstStyle/>
          <a:p>
            <a:r>
              <a:rPr lang="en-US" sz="2200" dirty="0" smtClean="0"/>
              <a:t>Oxfam report </a:t>
            </a:r>
            <a:r>
              <a:rPr lang="en-US" sz="2200" i="1" dirty="0" smtClean="0"/>
              <a:t>“Wealth</a:t>
            </a:r>
            <a:r>
              <a:rPr lang="en-US" sz="2200" i="1" dirty="0"/>
              <a:t>: Having it all and wanting </a:t>
            </a:r>
            <a:r>
              <a:rPr lang="en-US" sz="2200" i="1" dirty="0" smtClean="0"/>
              <a:t>more”</a:t>
            </a:r>
            <a:r>
              <a:rPr lang="en-US" sz="2200" dirty="0" smtClean="0"/>
              <a:t> </a:t>
            </a:r>
          </a:p>
          <a:p>
            <a:r>
              <a:rPr lang="en-US" sz="2200" dirty="0"/>
              <a:t>The combined wealth of the richest 1 per cent will overtake that of the other 99 per cent of people next year </a:t>
            </a:r>
            <a:endParaRPr lang="en-US" sz="2200" dirty="0" smtClean="0"/>
          </a:p>
        </p:txBody>
      </p:sp>
      <p:pic>
        <p:nvPicPr>
          <p:cNvPr id="5" name="Bild 4" descr="Screenshot 2015-01-21 05.34.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2870200"/>
            <a:ext cx="6379845" cy="3886200"/>
          </a:xfrm>
          <a:prstGeom prst="rect">
            <a:avLst/>
          </a:prstGeom>
        </p:spPr>
      </p:pic>
    </p:spTree>
    <p:extLst>
      <p:ext uri="{BB962C8B-B14F-4D97-AF65-F5344CB8AC3E}">
        <p14:creationId xmlns:p14="http://schemas.microsoft.com/office/powerpoint/2010/main" val="2913913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Paragraph 115+116 Gender </a:t>
            </a:r>
            <a:r>
              <a:rPr lang="de-DE" dirty="0" err="1" smtClean="0"/>
              <a:t>Disag.Data</a:t>
            </a:r>
            <a:r>
              <a:rPr lang="de-DE" dirty="0" smtClean="0"/>
              <a:t> </a:t>
            </a:r>
            <a:endParaRPr lang="de-DE" dirty="0"/>
          </a:p>
        </p:txBody>
      </p:sp>
      <p:sp>
        <p:nvSpPr>
          <p:cNvPr id="3" name="Inhaltsplatzhalter 2"/>
          <p:cNvSpPr>
            <a:spLocks noGrp="1"/>
          </p:cNvSpPr>
          <p:nvPr>
            <p:ph idx="1"/>
          </p:nvPr>
        </p:nvSpPr>
        <p:spPr>
          <a:xfrm>
            <a:off x="457200" y="1600200"/>
            <a:ext cx="8229600" cy="5067300"/>
          </a:xfrm>
        </p:spPr>
        <p:txBody>
          <a:bodyPr>
            <a:normAutofit fontScale="55000" lnSpcReduction="20000"/>
          </a:bodyPr>
          <a:lstStyle/>
          <a:p>
            <a:r>
              <a:rPr lang="en-GB" u="sng" dirty="0" smtClean="0"/>
              <a:t>115. High-quality disaggregated data is an essential input for smart and transparent decision-making. Data at the local, national, and global levels can enable governments, civil society, and the private sector to better target policy innovations and programs, improve services, spur innovation and growth, increase efficiency, and reduce costs. We will seek to increase significantly the availability of high-quality, timely and reliable </a:t>
            </a:r>
            <a:r>
              <a:rPr lang="en-GB" u="sng" dirty="0" smtClean="0">
                <a:solidFill>
                  <a:srgbClr val="FF0000"/>
                </a:solidFill>
              </a:rPr>
              <a:t>disaggregated data</a:t>
            </a:r>
            <a:r>
              <a:rPr lang="en-GB" u="sng" dirty="0" smtClean="0"/>
              <a:t>, </a:t>
            </a:r>
            <a:r>
              <a:rPr lang="en-GB" b="1" u="sng" dirty="0" smtClean="0">
                <a:solidFill>
                  <a:srgbClr val="FF0000"/>
                </a:solidFill>
              </a:rPr>
              <a:t>including by gender</a:t>
            </a:r>
            <a:r>
              <a:rPr lang="en-GB" u="sng" dirty="0" smtClean="0"/>
              <a:t>, in support of the post-2015 development and its means of implementation.</a:t>
            </a:r>
            <a:r>
              <a:rPr lang="en-GB" dirty="0" smtClean="0"/>
              <a:t> A focus on data and statistical systems at the country level will be especially important in order to strengthen domestic capacity and accountability. Targeted support will be needed for this effort.</a:t>
            </a:r>
            <a:endParaRPr lang="en-GB" u="sng" dirty="0" smtClean="0"/>
          </a:p>
          <a:p>
            <a:r>
              <a:rPr lang="en-GB" strike="sngStrike" dirty="0" smtClean="0"/>
              <a:t>To reach the commitments agreed in this Accord, we commit, in particular,</a:t>
            </a:r>
            <a:r>
              <a:rPr lang="en-GB" u="sng" dirty="0" smtClean="0"/>
              <a:t>116. We will </a:t>
            </a:r>
            <a:r>
              <a:rPr lang="en-GB" b="1" u="sng" dirty="0" smtClean="0">
                <a:solidFill>
                  <a:srgbClr val="FF0000"/>
                </a:solidFill>
              </a:rPr>
              <a:t>enhance capacity building</a:t>
            </a:r>
            <a:r>
              <a:rPr lang="en-GB" u="sng" dirty="0" smtClean="0"/>
              <a:t> support</a:t>
            </a:r>
            <a:r>
              <a:rPr lang="en-GB" dirty="0" smtClean="0"/>
              <a:t> to </a:t>
            </a:r>
            <a:r>
              <a:rPr lang="en-GB" strike="sngStrike" dirty="0" smtClean="0"/>
              <a:t>assist countries in collecting </a:t>
            </a:r>
            <a:r>
              <a:rPr lang="en-GB" u="sng" dirty="0" smtClean="0"/>
              <a:t>developing countries, including for LDCs and SIDs, to increase significantly the availability of high-quality, timely and </a:t>
            </a:r>
            <a:r>
              <a:rPr lang="en-GB" b="1" u="sng" dirty="0" smtClean="0">
                <a:solidFill>
                  <a:srgbClr val="FF0000"/>
                </a:solidFill>
              </a:rPr>
              <a:t>reliable disaggregated data, including by gender</a:t>
            </a:r>
            <a:r>
              <a:rPr lang="en-GB" u="sng" dirty="0" smtClean="0"/>
              <a:t>. We will assist developing countries in collecting disaggregated </a:t>
            </a:r>
            <a:r>
              <a:rPr lang="en-GB" dirty="0" smtClean="0"/>
              <a:t>data on domestic flow of funds</a:t>
            </a:r>
            <a:r>
              <a:rPr lang="en-GB" strike="sngStrike" dirty="0" smtClean="0"/>
              <a:t>, including sources, uses and allocation to sustainable development activities by contributing to strengthen </a:t>
            </a:r>
            <a:r>
              <a:rPr lang="en-GB" u="sng" dirty="0" smtClean="0"/>
              <a:t> by strengthening </a:t>
            </a:r>
            <a:r>
              <a:rPr lang="en-GB" dirty="0" smtClean="0"/>
              <a:t>national statistical authorities</a:t>
            </a:r>
            <a:r>
              <a:rPr lang="en-GB" strike="sngStrike" dirty="0" smtClean="0"/>
              <a:t>. We also request the UN Statistical Commission, working with the </a:t>
            </a:r>
            <a:r>
              <a:rPr lang="en-GB" u="sng" dirty="0" smtClean="0"/>
              <a:t> and bureau. We call on </a:t>
            </a:r>
            <a:r>
              <a:rPr lang="en-GB" dirty="0" smtClean="0"/>
              <a:t>relevant international </a:t>
            </a:r>
            <a:r>
              <a:rPr lang="en-GB" strike="sngStrike" dirty="0" smtClean="0"/>
              <a:t>statistical services and forums, to facilitate enhanced tracking of data on all cross-border financing and other economically relevant flows that brings together existing databases, </a:t>
            </a:r>
            <a:endParaRPr lang="en-GB" dirty="0"/>
          </a:p>
        </p:txBody>
      </p:sp>
    </p:spTree>
    <p:extLst>
      <p:ext uri="{BB962C8B-B14F-4D97-AF65-F5344CB8AC3E}">
        <p14:creationId xmlns:p14="http://schemas.microsoft.com/office/powerpoint/2010/main" val="2090456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creenshot 2014-10-31 10.59.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9144000" cy="6166295"/>
          </a:xfrm>
          <a:prstGeom prst="rect">
            <a:avLst/>
          </a:prstGeom>
        </p:spPr>
      </p:pic>
    </p:spTree>
    <p:extLst>
      <p:ext uri="{BB962C8B-B14F-4D97-AF65-F5344CB8AC3E}">
        <p14:creationId xmlns:p14="http://schemas.microsoft.com/office/powerpoint/2010/main" val="2677141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endParaRPr lang="de-DE" dirty="0"/>
          </a:p>
        </p:txBody>
      </p:sp>
    </p:spTree>
    <p:extLst>
      <p:ext uri="{BB962C8B-B14F-4D97-AF65-F5344CB8AC3E}">
        <p14:creationId xmlns:p14="http://schemas.microsoft.com/office/powerpoint/2010/main" val="298019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Inequality – concentration of power</a:t>
            </a:r>
            <a:endParaRPr lang="en-GB" dirty="0"/>
          </a:p>
        </p:txBody>
      </p:sp>
      <p:sp>
        <p:nvSpPr>
          <p:cNvPr id="3" name="Inhaltsplatzhalter 2"/>
          <p:cNvSpPr>
            <a:spLocks noGrp="1"/>
          </p:cNvSpPr>
          <p:nvPr>
            <p:ph idx="1"/>
          </p:nvPr>
        </p:nvSpPr>
        <p:spPr>
          <a:xfrm>
            <a:off x="457200" y="1320800"/>
            <a:ext cx="8229600" cy="4805363"/>
          </a:xfrm>
        </p:spPr>
        <p:txBody>
          <a:bodyPr>
            <a:normAutofit/>
          </a:bodyPr>
          <a:lstStyle/>
          <a:p>
            <a:r>
              <a:rPr lang="en-US" sz="2200" dirty="0" smtClean="0"/>
              <a:t>The 80 richest individuals now </a:t>
            </a:r>
            <a:r>
              <a:rPr lang="en-US" sz="2200" dirty="0"/>
              <a:t>have the same wealth as the bottom </a:t>
            </a:r>
            <a:r>
              <a:rPr lang="en-US" sz="2200" dirty="0" smtClean="0"/>
              <a:t>50% </a:t>
            </a:r>
            <a:r>
              <a:rPr lang="en-US" sz="2200" dirty="0"/>
              <a:t>of the world’s </a:t>
            </a:r>
            <a:r>
              <a:rPr lang="en-US" sz="2200" dirty="0" smtClean="0"/>
              <a:t>population</a:t>
            </a:r>
            <a:r>
              <a:rPr lang="en-US" sz="2200" dirty="0"/>
              <a:t> </a:t>
            </a:r>
            <a:r>
              <a:rPr lang="en-US" sz="2200" dirty="0" smtClean="0"/>
              <a:t>(in </a:t>
            </a:r>
            <a:r>
              <a:rPr lang="en-US" sz="2200" dirty="0"/>
              <a:t>2010 </a:t>
            </a:r>
            <a:r>
              <a:rPr lang="en-US" sz="2200" dirty="0" smtClean="0"/>
              <a:t>were still 388 people)</a:t>
            </a:r>
          </a:p>
          <a:p>
            <a:r>
              <a:rPr lang="en-US" sz="2200" dirty="0" smtClean="0"/>
              <a:t>There </a:t>
            </a:r>
            <a:r>
              <a:rPr lang="en-US" sz="2200" dirty="0"/>
              <a:t>is increasing evidence from the e.g. International Monetary Fund, that extreme inequality is not just bad news for those at the bottom but also damages economic growth.</a:t>
            </a:r>
            <a:endParaRPr lang="de-DE" sz="2200" dirty="0"/>
          </a:p>
          <a:p>
            <a:endParaRPr lang="de-DE" sz="2200" dirty="0"/>
          </a:p>
        </p:txBody>
      </p:sp>
      <p:pic>
        <p:nvPicPr>
          <p:cNvPr id="4" name="Bild 3" descr="Screenshot 2015-01-21 05.33.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962" y="3213100"/>
            <a:ext cx="5550738" cy="3454400"/>
          </a:xfrm>
          <a:prstGeom prst="rect">
            <a:avLst/>
          </a:prstGeom>
        </p:spPr>
      </p:pic>
    </p:spTree>
    <p:extLst>
      <p:ext uri="{BB962C8B-B14F-4D97-AF65-F5344CB8AC3E}">
        <p14:creationId xmlns:p14="http://schemas.microsoft.com/office/powerpoint/2010/main" val="3410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1"/>
          <p:cNvSpPr>
            <a:spLocks noChangeArrowheads="1"/>
          </p:cNvSpPr>
          <p:nvPr/>
        </p:nvSpPr>
        <p:spPr bwMode="auto">
          <a:xfrm>
            <a:off x="5257801" y="6178552"/>
            <a:ext cx="3257122" cy="307777"/>
          </a:xfrm>
          <a:prstGeom prst="rect">
            <a:avLst/>
          </a:prstGeom>
          <a:noFill/>
          <a:ln w="9525">
            <a:noFill/>
            <a:miter lim="800000"/>
            <a:headEnd/>
            <a:tailEnd/>
          </a:ln>
        </p:spPr>
        <p:txBody>
          <a:bodyPr wrap="none">
            <a:prstTxWarp prst="textNoShape">
              <a:avLst/>
            </a:prstTxWarp>
            <a:spAutoFit/>
          </a:bodyPr>
          <a:lstStyle/>
          <a:p>
            <a:r>
              <a:rPr lang="en-US" sz="1400">
                <a:solidFill>
                  <a:srgbClr val="000000"/>
                </a:solidFill>
              </a:rPr>
              <a:t>Source: Ortiz and Cummins (2011) UNICEF</a:t>
            </a:r>
          </a:p>
        </p:txBody>
      </p:sp>
      <p:pic>
        <p:nvPicPr>
          <p:cNvPr id="140291" name="Picture 7"/>
          <p:cNvPicPr>
            <a:picLocks noChangeAspect="1" noChangeArrowheads="1"/>
          </p:cNvPicPr>
          <p:nvPr/>
        </p:nvPicPr>
        <p:blipFill>
          <a:blip r:embed="rId3"/>
          <a:srcRect/>
          <a:stretch>
            <a:fillRect/>
          </a:stretch>
        </p:blipFill>
        <p:spPr bwMode="auto">
          <a:xfrm>
            <a:off x="381000" y="152402"/>
            <a:ext cx="8610600" cy="6334125"/>
          </a:xfrm>
          <a:prstGeom prst="rect">
            <a:avLst/>
          </a:prstGeom>
          <a:noFill/>
          <a:ln w="9525">
            <a:solidFill>
              <a:srgbClr val="000000"/>
            </a:solidFill>
            <a:miter lim="800000"/>
            <a:headEnd/>
            <a:tailEnd/>
          </a:ln>
        </p:spPr>
      </p:pic>
      <p:sp>
        <p:nvSpPr>
          <p:cNvPr id="140292" name="Rectangle 11"/>
          <p:cNvSpPr>
            <a:spLocks noChangeArrowheads="1"/>
          </p:cNvSpPr>
          <p:nvPr/>
        </p:nvSpPr>
        <p:spPr bwMode="auto">
          <a:xfrm>
            <a:off x="546100" y="6488115"/>
            <a:ext cx="4552185"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Source: Ortiz and Cummins. 2011. </a:t>
            </a:r>
            <a:r>
              <a:rPr lang="en-US" sz="1400" i="1" dirty="0">
                <a:solidFill>
                  <a:srgbClr val="000000"/>
                </a:solidFill>
              </a:rPr>
              <a:t>Global Inequality. </a:t>
            </a:r>
            <a:r>
              <a:rPr lang="en-US" sz="1400" dirty="0">
                <a:solidFill>
                  <a:srgbClr val="000000"/>
                </a:solidFill>
              </a:rPr>
              <a:t>UNICEF</a:t>
            </a:r>
          </a:p>
        </p:txBody>
      </p:sp>
      <p:sp>
        <p:nvSpPr>
          <p:cNvPr id="6" name="TextBox 5"/>
          <p:cNvSpPr txBox="1"/>
          <p:nvPr/>
        </p:nvSpPr>
        <p:spPr>
          <a:xfrm>
            <a:off x="0" y="152402"/>
            <a:ext cx="6781800" cy="492125"/>
          </a:xfrm>
          <a:prstGeom prst="rect">
            <a:avLst/>
          </a:prstGeom>
          <a:noFill/>
        </p:spPr>
        <p:txBody>
          <a:bodyPr>
            <a:prstTxWarp prst="textNoShape">
              <a:avLst/>
            </a:prstTxWarp>
            <a:spAutoFit/>
          </a:bodyPr>
          <a:lstStyle/>
          <a:p>
            <a:pPr algn="ctr"/>
            <a:r>
              <a:rPr lang="en-US" sz="2600" b="1" dirty="0" smtClean="0">
                <a:solidFill>
                  <a:srgbClr val="0070C0"/>
                </a:solidFill>
              </a:rPr>
              <a:t>Intra and inter</a:t>
            </a:r>
            <a:r>
              <a:rPr lang="en-US" sz="2600" b="1" dirty="0">
                <a:solidFill>
                  <a:srgbClr val="0070C0"/>
                </a:solidFill>
              </a:rPr>
              <a:t>-Country </a:t>
            </a:r>
            <a:r>
              <a:rPr lang="en-US" sz="2600" b="1" dirty="0" smtClean="0">
                <a:solidFill>
                  <a:srgbClr val="0070C0"/>
                </a:solidFill>
              </a:rPr>
              <a:t>Inequality, 2007</a:t>
            </a:r>
            <a:endParaRPr lang="en-US" sz="2600" dirty="0">
              <a:solidFill>
                <a:srgbClr val="0070C0"/>
              </a:solidFill>
            </a:endParaRPr>
          </a:p>
        </p:txBody>
      </p:sp>
      <p:sp>
        <p:nvSpPr>
          <p:cNvPr id="7" name="TextBox 6"/>
          <p:cNvSpPr txBox="1"/>
          <p:nvPr/>
        </p:nvSpPr>
        <p:spPr>
          <a:xfrm rot="16200000">
            <a:off x="242712" y="2988916"/>
            <a:ext cx="3771338" cy="461665"/>
          </a:xfrm>
          <a:prstGeom prst="rect">
            <a:avLst/>
          </a:prstGeom>
          <a:noFill/>
        </p:spPr>
        <p:txBody>
          <a:bodyPr wrap="square" rtlCol="0">
            <a:spAutoFit/>
          </a:bodyPr>
          <a:lstStyle/>
          <a:p>
            <a:r>
              <a:rPr lang="en-US" sz="2400" dirty="0" smtClean="0"/>
              <a:t>Constant US$, 2000 value</a:t>
            </a:r>
            <a:endParaRPr lang="en-US" sz="2400" dirty="0"/>
          </a:p>
        </p:txBody>
      </p:sp>
    </p:spTree>
    <p:extLst>
      <p:ext uri="{BB962C8B-B14F-4D97-AF65-F5344CB8AC3E}">
        <p14:creationId xmlns:p14="http://schemas.microsoft.com/office/powerpoint/2010/main" val="3519525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Power to lobby policy makers</a:t>
            </a:r>
            <a:endParaRPr lang="en-GB" dirty="0"/>
          </a:p>
        </p:txBody>
      </p:sp>
      <p:sp>
        <p:nvSpPr>
          <p:cNvPr id="3" name="Inhaltsplatzhalter 2"/>
          <p:cNvSpPr>
            <a:spLocks noGrp="1"/>
          </p:cNvSpPr>
          <p:nvPr>
            <p:ph idx="1"/>
          </p:nvPr>
        </p:nvSpPr>
        <p:spPr/>
        <p:txBody>
          <a:bodyPr>
            <a:normAutofit fontScale="85000" lnSpcReduction="10000"/>
          </a:bodyPr>
          <a:lstStyle/>
          <a:p>
            <a:r>
              <a:rPr lang="en-US" dirty="0"/>
              <a:t>E</a:t>
            </a:r>
            <a:r>
              <a:rPr lang="en-US" dirty="0" smtClean="0"/>
              <a:t>lite </a:t>
            </a:r>
            <a:r>
              <a:rPr lang="en-US" dirty="0"/>
              <a:t>groups </a:t>
            </a:r>
            <a:r>
              <a:rPr lang="en-US" dirty="0" err="1"/>
              <a:t>mobilise</a:t>
            </a:r>
            <a:r>
              <a:rPr lang="en-US" dirty="0"/>
              <a:t> their vast resources to ensure global rules are </a:t>
            </a:r>
            <a:r>
              <a:rPr lang="en-US" dirty="0" err="1"/>
              <a:t>favourable</a:t>
            </a:r>
            <a:r>
              <a:rPr lang="en-US" dirty="0"/>
              <a:t> towards their interests. </a:t>
            </a:r>
            <a:endParaRPr lang="en-US" dirty="0" smtClean="0"/>
          </a:p>
          <a:p>
            <a:r>
              <a:rPr lang="en-US" dirty="0" smtClean="0"/>
              <a:t>20% of </a:t>
            </a:r>
            <a:r>
              <a:rPr lang="en-US" dirty="0"/>
              <a:t>billionaires have interests in the financial and insurance </a:t>
            </a:r>
            <a:r>
              <a:rPr lang="en-US" dirty="0" smtClean="0"/>
              <a:t>sectors. </a:t>
            </a:r>
            <a:r>
              <a:rPr lang="en-US" dirty="0"/>
              <a:t>These sectors spent $550m lobbying policy makers in Washington and Brussels during </a:t>
            </a:r>
            <a:r>
              <a:rPr lang="en-US" dirty="0" smtClean="0"/>
              <a:t>2013</a:t>
            </a:r>
          </a:p>
          <a:p>
            <a:r>
              <a:rPr lang="en-US" dirty="0"/>
              <a:t>Billionaires </a:t>
            </a:r>
            <a:r>
              <a:rPr lang="en-US" dirty="0" smtClean="0"/>
              <a:t>of </a:t>
            </a:r>
            <a:r>
              <a:rPr lang="en-US" dirty="0"/>
              <a:t>the pharmaceutical and healthcare sectors saw their collective net worth increase by 47 </a:t>
            </a:r>
            <a:r>
              <a:rPr lang="en-US" dirty="0" smtClean="0"/>
              <a:t>%. </a:t>
            </a:r>
            <a:r>
              <a:rPr lang="en-US" dirty="0"/>
              <a:t>During 2013, they spent more than $500m lobbying policy makers in Washington and Brussels</a:t>
            </a:r>
            <a:endParaRPr lang="de-DE" dirty="0"/>
          </a:p>
        </p:txBody>
      </p:sp>
    </p:spTree>
    <p:extLst>
      <p:ext uri="{BB962C8B-B14F-4D97-AF65-F5344CB8AC3E}">
        <p14:creationId xmlns:p14="http://schemas.microsoft.com/office/powerpoint/2010/main" val="404542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Inequalities barrier to implementation of Post2015 agenda</a:t>
            </a:r>
            <a:endParaRPr lang="en-GB" dirty="0"/>
          </a:p>
        </p:txBody>
      </p:sp>
      <p:sp>
        <p:nvSpPr>
          <p:cNvPr id="3" name="Inhaltsplatzhalter 2"/>
          <p:cNvSpPr>
            <a:spLocks noGrp="1"/>
          </p:cNvSpPr>
          <p:nvPr>
            <p:ph idx="1"/>
          </p:nvPr>
        </p:nvSpPr>
        <p:spPr/>
        <p:txBody>
          <a:bodyPr>
            <a:normAutofit fontScale="85000" lnSpcReduction="10000"/>
          </a:bodyPr>
          <a:lstStyle/>
          <a:p>
            <a:r>
              <a:rPr lang="en-GB" dirty="0" smtClean="0"/>
              <a:t>Inequalities in wealthy countries barrier to implementation of SDGs</a:t>
            </a:r>
          </a:p>
          <a:p>
            <a:r>
              <a:rPr lang="en-GB" dirty="0" smtClean="0"/>
              <a:t>Race to the bottom, increases </a:t>
            </a:r>
            <a:r>
              <a:rPr lang="en-GB" dirty="0" err="1" smtClean="0"/>
              <a:t>nb</a:t>
            </a:r>
            <a:r>
              <a:rPr lang="en-GB" dirty="0" smtClean="0"/>
              <a:t> of people in poverty</a:t>
            </a:r>
          </a:p>
          <a:p>
            <a:r>
              <a:rPr lang="en-GB" dirty="0" smtClean="0"/>
              <a:t>Funds needed from increasing ODA funding from OECD countries </a:t>
            </a:r>
            <a:r>
              <a:rPr lang="de-DE" dirty="0" smtClean="0"/>
              <a:t>–</a:t>
            </a:r>
            <a:r>
              <a:rPr lang="en-GB" dirty="0" smtClean="0"/>
              <a:t> not charity</a:t>
            </a:r>
          </a:p>
          <a:p>
            <a:r>
              <a:rPr lang="en-US" dirty="0" smtClean="0"/>
              <a:t>Median income has stagnated for decades at poverty line of less than 2$ per day </a:t>
            </a:r>
            <a:r>
              <a:rPr lang="de-DE" dirty="0" smtClean="0"/>
              <a:t>–</a:t>
            </a:r>
            <a:r>
              <a:rPr lang="en-US" dirty="0" smtClean="0"/>
              <a:t> despite MDGs</a:t>
            </a:r>
          </a:p>
          <a:p>
            <a:r>
              <a:rPr lang="en-US" dirty="0" smtClean="0"/>
              <a:t>Even though economic growth in many countries, majority of population has not seen increase income</a:t>
            </a:r>
            <a:endParaRPr lang="en-GB" dirty="0"/>
          </a:p>
        </p:txBody>
      </p:sp>
    </p:spTree>
    <p:extLst>
      <p:ext uri="{BB962C8B-B14F-4D97-AF65-F5344CB8AC3E}">
        <p14:creationId xmlns:p14="http://schemas.microsoft.com/office/powerpoint/2010/main" val="294129304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4986</Words>
  <Application>Microsoft Office PowerPoint</Application>
  <PresentationFormat>On-screen Show (4:3)</PresentationFormat>
  <Paragraphs>233</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Office-Design</vt:lpstr>
      <vt:lpstr>Women &amp; Social Inclusion  Post-2015 Sustainable Development Goals</vt:lpstr>
      <vt:lpstr>Sustainable Development Goals result from other UN process (Rio+20)</vt:lpstr>
      <vt:lpstr>Millennium Development Goals</vt:lpstr>
      <vt:lpstr>End of the “Trickle Down” Myth</vt:lpstr>
      <vt:lpstr>Inequality core issue for Post2015</vt:lpstr>
      <vt:lpstr>Inequality – concentration of power</vt:lpstr>
      <vt:lpstr>PowerPoint Presentation</vt:lpstr>
      <vt:lpstr>Power to lobby policy makers</vt:lpstr>
      <vt:lpstr>Inequalities barrier to implementation of Post2015 agenda</vt:lpstr>
      <vt:lpstr>What works to reduce inequalities?</vt:lpstr>
      <vt:lpstr>Example of Fin. Transaction Tax</vt:lpstr>
      <vt:lpstr>17 Sustainable Development Goals (1.7.14)</vt:lpstr>
      <vt:lpstr>17 SDG goals (continued)</vt:lpstr>
      <vt:lpstr>Sustainable Development Goals dealing specifically with inequality</vt:lpstr>
      <vt:lpstr>Goal 1. End poverty in all its forms everywhere</vt:lpstr>
      <vt:lpstr>Goal 5. Achieve gender equality and empower all women and girls</vt:lpstr>
      <vt:lpstr>PowerPoint Presentation</vt:lpstr>
      <vt:lpstr>Goal 10. Reduce inequality within and among countries </vt:lpstr>
      <vt:lpstr>Social Protection</vt:lpstr>
      <vt:lpstr>Economic rights</vt:lpstr>
      <vt:lpstr>Resilience &amp; Climate</vt:lpstr>
      <vt:lpstr>Gender sensitive planning</vt:lpstr>
      <vt:lpstr>Unpaid work</vt:lpstr>
      <vt:lpstr>Gender MOI</vt:lpstr>
      <vt:lpstr>Equal pay for work equal value</vt:lpstr>
      <vt:lpstr>Reducing Inequalities</vt:lpstr>
      <vt:lpstr>Eliminate discriminatory laws</vt:lpstr>
      <vt:lpstr>Public transport, services</vt:lpstr>
      <vt:lpstr>Now its all about Addis ! CSO ask: </vt:lpstr>
      <vt:lpstr>UNWOMEN: Key Messages on Financing for Devlopment </vt:lpstr>
      <vt:lpstr>Dysfunctional global financial system</vt:lpstr>
      <vt:lpstr>Progressive tax systems</vt:lpstr>
      <vt:lpstr>Social Protection &amp; Unpaid care work </vt:lpstr>
      <vt:lpstr>Gender Responsive Budgeting</vt:lpstr>
      <vt:lpstr>Regulate Private Sector to not harm</vt:lpstr>
      <vt:lpstr>Global Partnership &amp; reform Int‘l Trade</vt:lpstr>
      <vt:lpstr>ODA to Gender Equality/Women rights</vt:lpstr>
      <vt:lpstr>Space and Funds for Women‘s Organisations</vt:lpstr>
      <vt:lpstr>2nd zero draft Addis 6 May 2015</vt:lpstr>
      <vt:lpstr>Paragraph 6 Gender, Women&amp;Girls</vt:lpstr>
      <vt:lpstr>Paragraph 12, Ending hunger</vt:lpstr>
      <vt:lpstr>Paragraph 18+19 domestic tax policies</vt:lpstr>
      <vt:lpstr>Paragraph 27 National plans/budget</vt:lpstr>
      <vt:lpstr>Para 38 Women access fin+UNCDF</vt:lpstr>
      <vt:lpstr>Paragraph 40 FfD3</vt:lpstr>
      <vt:lpstr>Paragraph 94 reform IFIs</vt:lpstr>
      <vt:lpstr>Paragraph 98 IFIs + women rights</vt:lpstr>
      <vt:lpstr>Paragraph 100, trafficking</vt:lpstr>
      <vt:lpstr>Paragraph 103, Technology</vt:lpstr>
      <vt:lpstr>Paragraph 115+116 Gender Disag.Data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in Post2015 Agenda</dc:title>
  <dc:creator>Office 2004 Benutzer</dc:creator>
  <cp:lastModifiedBy>Lucia Fiala</cp:lastModifiedBy>
  <cp:revision>674</cp:revision>
  <dcterms:created xsi:type="dcterms:W3CDTF">2014-11-10T07:05:08Z</dcterms:created>
  <dcterms:modified xsi:type="dcterms:W3CDTF">2015-05-18T19:58:53Z</dcterms:modified>
</cp:coreProperties>
</file>